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843" r:id="rId5"/>
    <p:sldMasterId id="2147483846" r:id="rId6"/>
  </p:sldMasterIdLst>
  <p:notesMasterIdLst>
    <p:notesMasterId r:id="rId24"/>
  </p:notesMasterIdLst>
  <p:handoutMasterIdLst>
    <p:handoutMasterId r:id="rId25"/>
  </p:handoutMasterIdLst>
  <p:sldIdLst>
    <p:sldId id="256" r:id="rId7"/>
    <p:sldId id="349" r:id="rId8"/>
    <p:sldId id="345" r:id="rId9"/>
    <p:sldId id="385" r:id="rId10"/>
    <p:sldId id="355" r:id="rId11"/>
    <p:sldId id="334" r:id="rId12"/>
    <p:sldId id="331" r:id="rId13"/>
    <p:sldId id="375" r:id="rId14"/>
    <p:sldId id="312" r:id="rId15"/>
    <p:sldId id="315" r:id="rId16"/>
    <p:sldId id="314" r:id="rId17"/>
    <p:sldId id="317" r:id="rId18"/>
    <p:sldId id="386" r:id="rId19"/>
    <p:sldId id="320" r:id="rId20"/>
    <p:sldId id="321" r:id="rId21"/>
    <p:sldId id="318" r:id="rId22"/>
    <p:sldId id="319" r:id="rId23"/>
  </p:sldIdLst>
  <p:sldSz cx="12192000" cy="6858000"/>
  <p:notesSz cx="6797675" cy="9926638"/>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ouk van Tol" initials="AvT" lastIdx="1" clrIdx="0">
    <p:extLst>
      <p:ext uri="{19B8F6BF-5375-455C-9EA6-DF929625EA0E}">
        <p15:presenceInfo xmlns:p15="http://schemas.microsoft.com/office/powerpoint/2012/main" userId="S-1-5-21-4162729422-4035543502-2692313858-22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A9493-D66F-880F-1D46-64D7F650BE01}" v="327" dt="2022-03-31T11:26:56.4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van Dijk" userId="S::endk@mboutrecht.nl::07f07d6e-a871-4380-bc0d-d97c8bb8cfa5" providerId="AD" clId="Web-{1E9A9493-D66F-880F-1D46-64D7F650BE01}"/>
    <pc:docChg chg="addSld modSld">
      <pc:chgData name="Ellen van Dijk" userId="S::endk@mboutrecht.nl::07f07d6e-a871-4380-bc0d-d97c8bb8cfa5" providerId="AD" clId="Web-{1E9A9493-D66F-880F-1D46-64D7F650BE01}" dt="2022-03-31T11:26:56.130" v="171" actId="20577"/>
      <pc:docMkLst>
        <pc:docMk/>
      </pc:docMkLst>
      <pc:sldChg chg="modSp">
        <pc:chgData name="Ellen van Dijk" userId="S::endk@mboutrecht.nl::07f07d6e-a871-4380-bc0d-d97c8bb8cfa5" providerId="AD" clId="Web-{1E9A9493-D66F-880F-1D46-64D7F650BE01}" dt="2022-03-31T11:19:49.977" v="4" actId="20577"/>
        <pc:sldMkLst>
          <pc:docMk/>
          <pc:sldMk cId="0" sldId="331"/>
        </pc:sldMkLst>
        <pc:spChg chg="mod">
          <ac:chgData name="Ellen van Dijk" userId="S::endk@mboutrecht.nl::07f07d6e-a871-4380-bc0d-d97c8bb8cfa5" providerId="AD" clId="Web-{1E9A9493-D66F-880F-1D46-64D7F650BE01}" dt="2022-03-31T11:19:49.977" v="4" actId="20577"/>
          <ac:spMkLst>
            <pc:docMk/>
            <pc:sldMk cId="0" sldId="331"/>
            <ac:spMk id="11266" creationId="{FFB3ED8D-3137-4F51-9807-A1E45346E03B}"/>
          </ac:spMkLst>
        </pc:spChg>
      </pc:sldChg>
      <pc:sldChg chg="modSp add replId">
        <pc:chgData name="Ellen van Dijk" userId="S::endk@mboutrecht.nl::07f07d6e-a871-4380-bc0d-d97c8bb8cfa5" providerId="AD" clId="Web-{1E9A9493-D66F-880F-1D46-64D7F650BE01}" dt="2022-03-31T11:26:56.130" v="171" actId="20577"/>
        <pc:sldMkLst>
          <pc:docMk/>
          <pc:sldMk cId="3175441370" sldId="386"/>
        </pc:sldMkLst>
        <pc:spChg chg="mod">
          <ac:chgData name="Ellen van Dijk" userId="S::endk@mboutrecht.nl::07f07d6e-a871-4380-bc0d-d97c8bb8cfa5" providerId="AD" clId="Web-{1E9A9493-D66F-880F-1D46-64D7F650BE01}" dt="2022-03-31T11:20:23.650" v="8" actId="20577"/>
          <ac:spMkLst>
            <pc:docMk/>
            <pc:sldMk cId="3175441370" sldId="386"/>
            <ac:spMk id="5" creationId="{00000000-0000-0000-0000-000000000000}"/>
          </ac:spMkLst>
        </pc:spChg>
        <pc:spChg chg="mod">
          <ac:chgData name="Ellen van Dijk" userId="S::endk@mboutrecht.nl::07f07d6e-a871-4380-bc0d-d97c8bb8cfa5" providerId="AD" clId="Web-{1E9A9493-D66F-880F-1D46-64D7F650BE01}" dt="2022-03-31T11:20:36.572" v="11" actId="20577"/>
          <ac:spMkLst>
            <pc:docMk/>
            <pc:sldMk cId="3175441370" sldId="386"/>
            <ac:spMk id="6" creationId="{00000000-0000-0000-0000-000000000000}"/>
          </ac:spMkLst>
        </pc:spChg>
        <pc:spChg chg="mod">
          <ac:chgData name="Ellen van Dijk" userId="S::endk@mboutrecht.nl::07f07d6e-a871-4380-bc0d-d97c8bb8cfa5" providerId="AD" clId="Web-{1E9A9493-D66F-880F-1D46-64D7F650BE01}" dt="2022-03-31T11:26:56.130" v="171" actId="20577"/>
          <ac:spMkLst>
            <pc:docMk/>
            <pc:sldMk cId="3175441370" sldId="38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F5548AB-21CA-46C5-901F-01CA93246DB0}" type="datetimeFigureOut">
              <a:rPr lang="nl-NL"/>
              <a:pPr>
                <a:defRPr/>
              </a:pPr>
              <a:t>31-3-2022</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A5C7A8-F902-4469-83DA-9264365B5CA9}" type="slidenum">
              <a:rPr lang="nl-NL" altLang="nl-NL"/>
              <a:pPr>
                <a:defRPr/>
              </a:pPr>
              <a:t>‹nr.›</a:t>
            </a:fld>
            <a:endParaRPr lang="nl-NL" alt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CE56F6F-257D-4A11-A132-186856735AE9}" type="datetimeFigureOut">
              <a:rPr lang="nl-NL"/>
              <a:pPr>
                <a:defRPr/>
              </a:pPr>
              <a:t>31-3-2022</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C1A056-4853-486D-A07A-948EC8A9B197}"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E806B3E-1CF4-4EF9-BFFB-48D265800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1BE57E-60C4-43B4-9857-6138F9C1B674}"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1507" name="Rectangle 2">
            <a:extLst>
              <a:ext uri="{FF2B5EF4-FFF2-40B4-BE49-F238E27FC236}">
                <a16:creationId xmlns:a16="http://schemas.microsoft.com/office/drawing/2014/main" id="{97C4CDCE-BE16-41CD-98DD-86CED712E95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07070E3-10F0-4804-937A-DB2FBFD72F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AF2BBB90-B76C-4C29-8802-A88A00FE2A84}"/>
              </a:ext>
            </a:extLst>
          </p:cNvPr>
          <p:cNvSpPr>
            <a:spLocks noGrp="1" noRot="1" noChangeAspect="1" noTextEdit="1"/>
          </p:cNvSpPr>
          <p:nvPr>
            <p:ph type="sldImg"/>
          </p:nvPr>
        </p:nvSpPr>
        <p:spPr>
          <a:ln/>
        </p:spPr>
      </p:sp>
      <p:sp>
        <p:nvSpPr>
          <p:cNvPr id="23555" name="Tijdelijke aanduiding voor notities 2">
            <a:extLst>
              <a:ext uri="{FF2B5EF4-FFF2-40B4-BE49-F238E27FC236}">
                <a16:creationId xmlns:a16="http://schemas.microsoft.com/office/drawing/2014/main" id="{CEC2EBF2-CCE1-49FB-BE39-18BAB2B239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a:ea typeface="ＭＳ Ｐゴシック" panose="020B0600070205080204" pitchFamily="34" charset="-128"/>
              </a:rPr>
              <a:t>We geven onze studenten meer dan een opleiding. We bieden ze een opstap naar een volwaardige rol in de maatschappij als vakman, werknemer en verantwoordelijke, zelfbewuste burger. </a:t>
            </a:r>
          </a:p>
          <a:p>
            <a:pPr eaLnBrk="1" hangingPunct="1">
              <a:spcBef>
                <a:spcPct val="0"/>
              </a:spcBef>
            </a:pPr>
            <a:r>
              <a:rPr lang="nl-NL" altLang="nl-NL">
                <a:ea typeface="ＭＳ Ｐゴシック" panose="020B0600070205080204" pitchFamily="34" charset="-128"/>
              </a:rPr>
              <a:t>Bij ons vinden studenten een inspirerende en levendige leer- en werkomgeving waar ze zich snel thuis voelen. Als zelfstandige organisatie bieden wij een kleinschaligheid die de betrokkenheid en verbondenheid bevordert. Daardoor komen ieders persoonlijke kwaliteiten optimaal tot ontwikkeling. Dit geldt zowel voor studenten als docenten en praktijkopleiders.</a:t>
            </a:r>
          </a:p>
          <a:p>
            <a:r>
              <a:rPr lang="nl-NL" altLang="nl-NL" b="1">
                <a:ea typeface="ＭＳ Ｐゴシック" panose="020B0600070205080204" pitchFamily="34" charset="-128"/>
              </a:rPr>
              <a:t>Persoonlijk </a:t>
            </a:r>
            <a:endParaRPr lang="nl-NL" altLang="nl-NL">
              <a:ea typeface="ＭＳ Ｐゴシック" panose="020B0600070205080204" pitchFamily="34" charset="-128"/>
            </a:endParaRPr>
          </a:p>
          <a:p>
            <a:r>
              <a:rPr lang="nl-NL" altLang="nl-NL">
                <a:ea typeface="ＭＳ Ｐゴシック" panose="020B0600070205080204" pitchFamily="34" charset="-128"/>
              </a:rPr>
              <a:t>Bij ons mag je rekenen op </a:t>
            </a:r>
            <a:r>
              <a:rPr lang="nl-NL" altLang="nl-NL" b="1">
                <a:ea typeface="ＭＳ Ｐゴシック" panose="020B0600070205080204" pitchFamily="34" charset="-128"/>
              </a:rPr>
              <a:t>respect, persoonlijke aandacht en geborgenheid</a:t>
            </a:r>
            <a:r>
              <a:rPr lang="nl-NL" altLang="nl-NL">
                <a:ea typeface="ＭＳ Ｐゴシック" panose="020B0600070205080204" pitchFamily="34" charset="-128"/>
              </a:rPr>
              <a:t>, omdat deze waarden verankerd zijn in onze interconfessionele identiteit. Als zelfstandige organisatie bieden wij een kleinschalige leer- en werkomgeving, waardoor je je snel betrokken en verbonden voelt.</a:t>
            </a:r>
          </a:p>
          <a:p>
            <a:r>
              <a:rPr lang="nl-NL" altLang="nl-NL" b="1">
                <a:ea typeface="ＭＳ Ｐゴシック" panose="020B0600070205080204" pitchFamily="34" charset="-128"/>
              </a:rPr>
              <a:t>Ambitieus</a:t>
            </a:r>
            <a:endParaRPr lang="nl-NL" altLang="nl-NL">
              <a:ea typeface="ＭＳ Ｐゴシック" panose="020B0600070205080204" pitchFamily="34" charset="-128"/>
            </a:endParaRPr>
          </a:p>
          <a:p>
            <a:r>
              <a:rPr lang="nl-NL" altLang="nl-NL">
                <a:ea typeface="ＭＳ Ｐゴシック" panose="020B0600070205080204" pitchFamily="34" charset="-128"/>
              </a:rPr>
              <a:t>MBO Utrecht daagt je uit en biedt uitstekende mogelijkheden om </a:t>
            </a:r>
            <a:r>
              <a:rPr lang="nl-NL" altLang="nl-NL" b="1">
                <a:ea typeface="ＭＳ Ｐゴシック" panose="020B0600070205080204" pitchFamily="34" charset="-128"/>
              </a:rPr>
              <a:t>je talenten optimaal tot hun recht te laten komen</a:t>
            </a:r>
            <a:r>
              <a:rPr lang="nl-NL" altLang="nl-NL">
                <a:ea typeface="ＭＳ Ｐゴシック" panose="020B0600070205080204" pitchFamily="34" charset="-128"/>
              </a:rPr>
              <a:t>. Met het brede aanbod aan opleidingen en leerbedrijven kun je de keus maken die het beste bij jou past. Hiermee leg je een stevige basis voor je vervolgopleiding of loopbaan.</a:t>
            </a:r>
          </a:p>
          <a:p>
            <a:r>
              <a:rPr lang="nl-NL" altLang="nl-NL" b="1">
                <a:ea typeface="ＭＳ Ｐゴシック" panose="020B0600070205080204" pitchFamily="34" charset="-128"/>
              </a:rPr>
              <a:t>Ondernemend</a:t>
            </a:r>
            <a:endParaRPr lang="nl-NL" altLang="nl-NL">
              <a:ea typeface="ＭＳ Ｐゴシック" panose="020B0600070205080204" pitchFamily="34" charset="-128"/>
            </a:endParaRPr>
          </a:p>
          <a:p>
            <a:r>
              <a:rPr lang="nl-NL" altLang="nl-NL">
                <a:ea typeface="ＭＳ Ｐゴシック" panose="020B0600070205080204" pitchFamily="34" charset="-128"/>
              </a:rPr>
              <a:t>Bij MBO Utrecht kun je </a:t>
            </a:r>
            <a:r>
              <a:rPr lang="nl-NL" altLang="nl-NL" b="1">
                <a:ea typeface="ＭＳ Ｐゴシック" panose="020B0600070205080204" pitchFamily="34" charset="-128"/>
              </a:rPr>
              <a:t>werken aan je kennis, vaardigheden én houding en gedrag</a:t>
            </a:r>
            <a:r>
              <a:rPr lang="nl-NL" altLang="nl-NL">
                <a:ea typeface="ＭＳ Ｐゴシック" panose="020B0600070205080204" pitchFamily="34" charset="-128"/>
              </a:rPr>
              <a:t>. Er is </a:t>
            </a:r>
            <a:r>
              <a:rPr lang="nl-NL" altLang="nl-NL" b="1">
                <a:ea typeface="ＭＳ Ｐゴシック" panose="020B0600070205080204" pitchFamily="34" charset="-128"/>
              </a:rPr>
              <a:t>ruimte en waardering voor eigen initiatief</a:t>
            </a:r>
            <a:r>
              <a:rPr lang="nl-NL" altLang="nl-NL">
                <a:ea typeface="ＭＳ Ｐゴシック" panose="020B0600070205080204" pitchFamily="34" charset="-128"/>
              </a:rPr>
              <a:t>. Je krijgt de gelegenheid om in de praktijk ervaring op te doen, bijvoorbeeld in één van de leerbedrijven. Je maakt deel uit van een organisatie die midden in de samenleving staat, met veel samenwerkingspartners.</a:t>
            </a:r>
          </a:p>
          <a:p>
            <a:pPr eaLnBrk="1" hangingPunct="1">
              <a:spcBef>
                <a:spcPct val="0"/>
              </a:spcBef>
            </a:pPr>
            <a:endParaRPr lang="nl-NL" altLang="nl-NL">
              <a:ea typeface="ＭＳ Ｐゴシック" panose="020B0600070205080204" pitchFamily="34" charset="-128"/>
            </a:endParaRPr>
          </a:p>
        </p:txBody>
      </p:sp>
      <p:sp>
        <p:nvSpPr>
          <p:cNvPr id="23556" name="Tijdelijke aanduiding voor dianummer 3">
            <a:extLst>
              <a:ext uri="{FF2B5EF4-FFF2-40B4-BE49-F238E27FC236}">
                <a16:creationId xmlns:a16="http://schemas.microsoft.com/office/drawing/2014/main" id="{7EAF3427-7358-411A-9A54-96CCB30F19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0FBE4D-2F24-41A9-AAB2-D9072CF082A3}"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a:extLst>
              <a:ext uri="{FF2B5EF4-FFF2-40B4-BE49-F238E27FC236}">
                <a16:creationId xmlns:a16="http://schemas.microsoft.com/office/drawing/2014/main" id="{6011BCDA-02CE-4514-92D0-0E6F4020F90F}"/>
              </a:ext>
            </a:extLst>
          </p:cNvPr>
          <p:cNvSpPr>
            <a:spLocks noGrp="1" noRot="1" noChangeAspect="1" noTextEdit="1"/>
          </p:cNvSpPr>
          <p:nvPr>
            <p:ph type="sldImg"/>
          </p:nvPr>
        </p:nvSpPr>
        <p:spPr>
          <a:ln/>
        </p:spPr>
      </p:sp>
      <p:sp>
        <p:nvSpPr>
          <p:cNvPr id="31747" name="Tijdelijke aanduiding voor notities 2">
            <a:extLst>
              <a:ext uri="{FF2B5EF4-FFF2-40B4-BE49-F238E27FC236}">
                <a16:creationId xmlns:a16="http://schemas.microsoft.com/office/drawing/2014/main" id="{14B56564-5A89-4914-BA50-4F6BEA2FC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1748" name="Tijdelijke aanduiding voor dianummer 3">
            <a:extLst>
              <a:ext uri="{FF2B5EF4-FFF2-40B4-BE49-F238E27FC236}">
                <a16:creationId xmlns:a16="http://schemas.microsoft.com/office/drawing/2014/main" id="{D1E846F1-B661-471B-A200-F70B16CDF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BC7FA-36E2-4A21-8112-BDA021B696AB}"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BE9BDBEC-8124-49DE-85FF-635C74308C8C}"/>
              </a:ext>
            </a:extLst>
          </p:cNvPr>
          <p:cNvSpPr>
            <a:spLocks noGrp="1" noRot="1" noChangeAspect="1" noTextEdit="1"/>
          </p:cNvSpPr>
          <p:nvPr>
            <p:ph type="sldImg"/>
          </p:nvPr>
        </p:nvSpPr>
        <p:spPr>
          <a:ln/>
        </p:spPr>
      </p:sp>
      <p:sp>
        <p:nvSpPr>
          <p:cNvPr id="34819" name="Tijdelijke aanduiding voor notities 2">
            <a:extLst>
              <a:ext uri="{FF2B5EF4-FFF2-40B4-BE49-F238E27FC236}">
                <a16:creationId xmlns:a16="http://schemas.microsoft.com/office/drawing/2014/main" id="{0DCCBB94-121F-44A2-801A-8D3705A5D6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4820" name="Tijdelijke aanduiding voor dianummer 3">
            <a:extLst>
              <a:ext uri="{FF2B5EF4-FFF2-40B4-BE49-F238E27FC236}">
                <a16:creationId xmlns:a16="http://schemas.microsoft.com/office/drawing/2014/main" id="{66538376-C0BB-4E68-9389-099BB3D8BE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61AC67-8A31-4D63-B03E-4BBF2D822B56}"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883A74CC-AD6B-4D82-8266-2FE867F18BB0}"/>
              </a:ext>
            </a:extLst>
          </p:cNvPr>
          <p:cNvSpPr>
            <a:spLocks noGrp="1" noRot="1" noChangeAspect="1" noTextEdit="1"/>
          </p:cNvSpPr>
          <p:nvPr>
            <p:ph type="sldImg"/>
          </p:nvPr>
        </p:nvSpPr>
        <p:spPr>
          <a:ln/>
        </p:spPr>
      </p:sp>
      <p:sp>
        <p:nvSpPr>
          <p:cNvPr id="36867" name="Tijdelijke aanduiding voor notities 2">
            <a:extLst>
              <a:ext uri="{FF2B5EF4-FFF2-40B4-BE49-F238E27FC236}">
                <a16:creationId xmlns:a16="http://schemas.microsoft.com/office/drawing/2014/main" id="{C534DA0F-3589-43A6-9204-89AAA99E46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6868" name="Tijdelijke aanduiding voor dianummer 3">
            <a:extLst>
              <a:ext uri="{FF2B5EF4-FFF2-40B4-BE49-F238E27FC236}">
                <a16:creationId xmlns:a16="http://schemas.microsoft.com/office/drawing/2014/main" id="{390ED0FA-2281-46E4-ACD0-ED59EBDF7F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482744-E7ED-40D0-AE4E-008014FFB756}"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4094D4-7A44-45E2-85DC-6A775D1A5E22}"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08913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lgn="l">
              <a:defRPr/>
            </a:lvl1p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0377EC5-4C00-41C9-8C89-5F112EC83D6A}" type="datetime1">
              <a:rPr lang="nl-NL"/>
              <a:pPr>
                <a:defRPr/>
              </a:pPr>
              <a:t>31-3-2022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1333E99B-BF1B-4060-ADC0-B07805A7B9A8}" type="slidenum">
              <a:rPr lang="nl-NL" altLang="nl-NL"/>
              <a:pPr>
                <a:defRPr/>
              </a:pPr>
              <a:t>‹nr.›</a:t>
            </a:fld>
            <a:endParaRPr lang="nl-NL" altLang="nl-NL"/>
          </a:p>
        </p:txBody>
      </p:sp>
    </p:spTree>
    <p:extLst>
      <p:ext uri="{BB962C8B-B14F-4D97-AF65-F5344CB8AC3E}">
        <p14:creationId xmlns:p14="http://schemas.microsoft.com/office/powerpoint/2010/main" val="127529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5D63AD2-52C9-43C0-97C1-005ECDD0758C}" type="datetime1">
              <a:rPr lang="nl-NL"/>
              <a:pPr>
                <a:defRPr/>
              </a:pPr>
              <a:t>31-3-2022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00262DA1-FFE5-4CE8-8667-9680A1882FA1}" type="slidenum">
              <a:rPr lang="nl-NL" altLang="nl-NL"/>
              <a:pPr>
                <a:defRPr/>
              </a:pPr>
              <a:t>‹nr.›</a:t>
            </a:fld>
            <a:endParaRPr lang="nl-NL" altLang="nl-NL"/>
          </a:p>
        </p:txBody>
      </p:sp>
    </p:spTree>
    <p:extLst>
      <p:ext uri="{BB962C8B-B14F-4D97-AF65-F5344CB8AC3E}">
        <p14:creationId xmlns:p14="http://schemas.microsoft.com/office/powerpoint/2010/main" val="210834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01366FB-1EC0-4B96-BB58-4DE83F399310}" type="datetime1">
              <a:rPr lang="nl-NL"/>
              <a:pPr>
                <a:defRPr/>
              </a:pPr>
              <a:t>31-3-2022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363A73B1-EBDA-4CB1-89DB-2FB65722D8A7}" type="slidenum">
              <a:rPr lang="nl-NL" altLang="nl-NL"/>
              <a:pPr>
                <a:defRPr/>
              </a:pPr>
              <a:t>‹nr.›</a:t>
            </a:fld>
            <a:endParaRPr lang="nl-NL" altLang="nl-NL"/>
          </a:p>
        </p:txBody>
      </p:sp>
    </p:spTree>
    <p:extLst>
      <p:ext uri="{BB962C8B-B14F-4D97-AF65-F5344CB8AC3E}">
        <p14:creationId xmlns:p14="http://schemas.microsoft.com/office/powerpoint/2010/main" val="194228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65621" y="180939"/>
            <a:ext cx="9916779" cy="1143000"/>
          </a:xfrm>
        </p:spPr>
        <p:txBody>
          <a:bodyPr/>
          <a:lstStyle>
            <a:lvl1pPr algn="l">
              <a:defRPr/>
            </a:lvl1p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lstStyle>
          <a:p>
            <a:pPr>
              <a:defRPr/>
            </a:pPr>
            <a:fld id="{15720AEF-BA26-4CA5-B157-90AE388ED705}" type="datetime1">
              <a:rPr lang="nl-NL"/>
              <a:pPr>
                <a:defRPr/>
              </a:pPr>
              <a:t>31-3-2022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4988CB1D-C435-4F3E-A7DE-2EDA40E492B3}" type="slidenum">
              <a:rPr lang="nl-NL" altLang="nl-NL"/>
              <a:pPr>
                <a:defRPr/>
              </a:pPr>
              <a:t>‹nr.›</a:t>
            </a:fld>
            <a:endParaRPr lang="nl-NL" altLang="nl-NL"/>
          </a:p>
        </p:txBody>
      </p:sp>
    </p:spTree>
    <p:extLst>
      <p:ext uri="{BB962C8B-B14F-4D97-AF65-F5344CB8AC3E}">
        <p14:creationId xmlns:p14="http://schemas.microsoft.com/office/powerpoint/2010/main" val="114009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15F1C16-EC0F-43A2-8849-951E3786BC91}" type="datetime1">
              <a:rPr lang="nl-NL"/>
              <a:pPr>
                <a:defRPr/>
              </a:pPr>
              <a:t>31-3-2022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2A89F42E-1BED-4899-AA09-DDAE6AE4C672}" type="slidenum">
              <a:rPr lang="nl-NL" altLang="nl-NL"/>
              <a:pPr>
                <a:defRPr/>
              </a:pPr>
              <a:t>‹nr.›</a:t>
            </a:fld>
            <a:endParaRPr lang="nl-NL" altLang="nl-NL"/>
          </a:p>
        </p:txBody>
      </p:sp>
    </p:spTree>
    <p:extLst>
      <p:ext uri="{BB962C8B-B14F-4D97-AF65-F5344CB8AC3E}">
        <p14:creationId xmlns:p14="http://schemas.microsoft.com/office/powerpoint/2010/main" val="50856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00000" y="5400000"/>
            <a:ext cx="9216480" cy="1080000"/>
          </a:xfrm>
          <a:prstGeom prst="rect">
            <a:avLst/>
          </a:prstGeom>
        </p:spPr>
        <p:txBody>
          <a:bodyPr anchor="t" anchorCtr="0">
            <a:normAutofit/>
          </a:bodyPr>
          <a:lstStyle>
            <a:lvl1pPr algn="l">
              <a:defRPr sz="3500" i="1">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63540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00000" y="1080000"/>
            <a:ext cx="9120000" cy="4680000"/>
          </a:xfrm>
        </p:spPr>
        <p:txBody>
          <a:bodyPr>
            <a:normAutofit/>
          </a:bodyPr>
          <a:lstStyle>
            <a:lvl1pPr marL="0" indent="0">
              <a:buNone/>
              <a:defRPr sz="3000" i="1" baseline="0">
                <a:solidFill>
                  <a:schemeClr val="accent1"/>
                </a:solidFill>
                <a:latin typeface="+mj-lt"/>
              </a:defRPr>
            </a:lvl1pPr>
            <a:lvl2pPr marL="0" indent="0" algn="l">
              <a:spcAft>
                <a:spcPts val="2400"/>
              </a:spcAft>
              <a:buNone/>
              <a:defRPr sz="2400"/>
            </a:lvl2pPr>
            <a:lvl3pPr marL="0">
              <a:defRPr>
                <a:latin typeface="+mn-lt"/>
              </a:defRPr>
            </a:lvl3pPr>
          </a:lstStyle>
          <a:p>
            <a:pPr lvl="0"/>
            <a:r>
              <a:rPr lang="nl-NL"/>
              <a:t>Klik om de modelstijlen te bewerken</a:t>
            </a:r>
          </a:p>
          <a:p>
            <a:pPr lvl="1"/>
            <a:r>
              <a:rPr lang="nl-NL"/>
              <a:t>Tweede niveau</a:t>
            </a:r>
          </a:p>
          <a:p>
            <a:pPr lvl="2"/>
            <a:r>
              <a:rPr lang="nl-NL"/>
              <a:t>Derde niveau</a:t>
            </a:r>
          </a:p>
        </p:txBody>
      </p:sp>
      <p:sp>
        <p:nvSpPr>
          <p:cNvPr id="13" name="Tekstvak 12"/>
          <p:cNvSpPr txBox="1"/>
          <p:nvPr userDrawn="1"/>
        </p:nvSpPr>
        <p:spPr>
          <a:xfrm>
            <a:off x="8160000" y="6120000"/>
            <a:ext cx="3360000" cy="276999"/>
          </a:xfrm>
          <a:prstGeom prst="rect">
            <a:avLst/>
          </a:prstGeom>
          <a:noFill/>
        </p:spPr>
        <p:txBody>
          <a:bodyPr wrap="square" rtlCol="0">
            <a:spAutoFit/>
          </a:bodyPr>
          <a:lstStyle/>
          <a:p>
            <a:pPr algn="r"/>
            <a:endParaRPr lang="nl-NL" sz="1200" dirty="0"/>
          </a:p>
        </p:txBody>
      </p:sp>
    </p:spTree>
    <p:extLst>
      <p:ext uri="{BB962C8B-B14F-4D97-AF65-F5344CB8AC3E}">
        <p14:creationId xmlns:p14="http://schemas.microsoft.com/office/powerpoint/2010/main" val="298227100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21281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04367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26125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5791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AFE1BDE-476F-4488-932C-0B9DF66EE732}" type="datetime1">
              <a:rPr lang="nl-NL"/>
              <a:pPr>
                <a:defRPr/>
              </a:pPr>
              <a:t>31-3-2022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DA183528-66F1-4454-AF95-D4656A4D0E38}" type="slidenum">
              <a:rPr lang="nl-NL" altLang="nl-NL"/>
              <a:pPr>
                <a:defRPr/>
              </a:pPr>
              <a:t>‹nr.›</a:t>
            </a:fld>
            <a:endParaRPr lang="nl-NL" altLang="nl-NL"/>
          </a:p>
        </p:txBody>
      </p:sp>
    </p:spTree>
    <p:extLst>
      <p:ext uri="{BB962C8B-B14F-4D97-AF65-F5344CB8AC3E}">
        <p14:creationId xmlns:p14="http://schemas.microsoft.com/office/powerpoint/2010/main" val="960042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5333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2598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735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046200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8436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331925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4541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9504EF4-266A-4FDD-98C6-2515FA863690}" type="datetime1">
              <a:rPr lang="nl-NL"/>
              <a:pPr>
                <a:defRPr/>
              </a:pPr>
              <a:t>31-3-2022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E0888423-B56B-4C0E-8B22-1CAA0D426823}" type="slidenum">
              <a:rPr lang="nl-NL" altLang="nl-NL"/>
              <a:pPr>
                <a:defRPr/>
              </a:pPr>
              <a:t>‹nr.›</a:t>
            </a:fld>
            <a:endParaRPr lang="nl-NL" altLang="nl-NL"/>
          </a:p>
        </p:txBody>
      </p:sp>
    </p:spTree>
    <p:extLst>
      <p:ext uri="{BB962C8B-B14F-4D97-AF65-F5344CB8AC3E}">
        <p14:creationId xmlns:p14="http://schemas.microsoft.com/office/powerpoint/2010/main" val="314072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B7622CF-577B-4094-89A8-B2CEFF3CB880}" type="datetime1">
              <a:rPr lang="nl-NL"/>
              <a:pPr>
                <a:defRPr/>
              </a:pPr>
              <a:t>31-3-2022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D93EB52D-E27D-4FDB-913C-42BFC1FC66B4}" type="slidenum">
              <a:rPr lang="nl-NL" altLang="nl-NL"/>
              <a:pPr>
                <a:defRPr/>
              </a:pPr>
              <a:t>‹nr.›</a:t>
            </a:fld>
            <a:endParaRPr lang="nl-NL" altLang="nl-NL"/>
          </a:p>
        </p:txBody>
      </p:sp>
    </p:spTree>
    <p:extLst>
      <p:ext uri="{BB962C8B-B14F-4D97-AF65-F5344CB8AC3E}">
        <p14:creationId xmlns:p14="http://schemas.microsoft.com/office/powerpoint/2010/main" val="418112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E8CC92-A6A3-4460-8A7E-EBA0A4E4B402}" type="datetime1">
              <a:rPr lang="nl-NL"/>
              <a:pPr>
                <a:defRPr/>
              </a:pPr>
              <a:t>31-3-2022</a:t>
            </a:fld>
            <a:endParaRPr lang="nl-NL"/>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9" name="Tijdelijke aanduiding voor dianummer 8"/>
          <p:cNvSpPr>
            <a:spLocks noGrp="1"/>
          </p:cNvSpPr>
          <p:nvPr>
            <p:ph type="sldNum" sz="quarter" idx="12"/>
          </p:nvPr>
        </p:nvSpPr>
        <p:spPr/>
        <p:txBody>
          <a:bodyPr/>
          <a:lstStyle>
            <a:lvl1pPr>
              <a:defRPr/>
            </a:lvl1pPr>
          </a:lstStyle>
          <a:p>
            <a:pPr>
              <a:defRPr/>
            </a:pPr>
            <a:fld id="{BD41040B-24E8-46AD-BC71-5110A11C3E56}" type="slidenum">
              <a:rPr lang="nl-NL" altLang="nl-NL"/>
              <a:pPr>
                <a:defRPr/>
              </a:pPr>
              <a:t>‹nr.›</a:t>
            </a:fld>
            <a:endParaRPr lang="nl-NL" altLang="nl-NL"/>
          </a:p>
        </p:txBody>
      </p:sp>
    </p:spTree>
    <p:extLst>
      <p:ext uri="{BB962C8B-B14F-4D97-AF65-F5344CB8AC3E}">
        <p14:creationId xmlns:p14="http://schemas.microsoft.com/office/powerpoint/2010/main" val="113204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1D2802F-EC9B-4AB5-811B-FFF789DB69D0}" type="datetime1">
              <a:rPr lang="nl-NL"/>
              <a:pPr>
                <a:defRPr/>
              </a:pPr>
              <a:t>31-3-2022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BF7D9E2C-4CDE-44A4-A096-524BD067E86E}" type="slidenum">
              <a:rPr lang="nl-NL" altLang="nl-NL"/>
              <a:pPr>
                <a:defRPr/>
              </a:pPr>
              <a:t>‹nr.›</a:t>
            </a:fld>
            <a:endParaRPr lang="nl-NL" altLang="nl-NL"/>
          </a:p>
        </p:txBody>
      </p:sp>
    </p:spTree>
    <p:extLst>
      <p:ext uri="{BB962C8B-B14F-4D97-AF65-F5344CB8AC3E}">
        <p14:creationId xmlns:p14="http://schemas.microsoft.com/office/powerpoint/2010/main" val="31060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81F6A45-04DD-450D-84C0-92B6A34DD1D1}" type="datetime1">
              <a:rPr lang="nl-NL"/>
              <a:pPr>
                <a:defRPr/>
              </a:pPr>
              <a:t>31-3-2022</a:t>
            </a:fld>
            <a:endParaRPr lang="nl-NL"/>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4" name="Tijdelijke aanduiding voor dianummer 3"/>
          <p:cNvSpPr>
            <a:spLocks noGrp="1"/>
          </p:cNvSpPr>
          <p:nvPr>
            <p:ph type="sldNum" sz="quarter" idx="12"/>
          </p:nvPr>
        </p:nvSpPr>
        <p:spPr/>
        <p:txBody>
          <a:bodyPr/>
          <a:lstStyle>
            <a:lvl1pPr>
              <a:defRPr/>
            </a:lvl1pPr>
          </a:lstStyle>
          <a:p>
            <a:pPr>
              <a:defRPr/>
            </a:pPr>
            <a:fld id="{43DE65CC-D56F-4291-AC76-C5E18269C303}" type="slidenum">
              <a:rPr lang="nl-NL" altLang="nl-NL"/>
              <a:pPr>
                <a:defRPr/>
              </a:pPr>
              <a:t>‹nr.›</a:t>
            </a:fld>
            <a:endParaRPr lang="nl-NL" altLang="nl-NL"/>
          </a:p>
        </p:txBody>
      </p:sp>
    </p:spTree>
    <p:extLst>
      <p:ext uri="{BB962C8B-B14F-4D97-AF65-F5344CB8AC3E}">
        <p14:creationId xmlns:p14="http://schemas.microsoft.com/office/powerpoint/2010/main" val="412066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0545A9F-E3BA-404E-ABCF-6C66F3C71B7D}" type="datetime1">
              <a:rPr lang="nl-NL"/>
              <a:pPr>
                <a:defRPr/>
              </a:pPr>
              <a:t>31-3-2022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C7C318CE-2749-4E56-AC81-E9C37FD5189D}" type="slidenum">
              <a:rPr lang="nl-NL" altLang="nl-NL"/>
              <a:pPr>
                <a:defRPr/>
              </a:pPr>
              <a:t>‹nr.›</a:t>
            </a:fld>
            <a:endParaRPr lang="nl-NL" altLang="nl-NL"/>
          </a:p>
        </p:txBody>
      </p:sp>
    </p:spTree>
    <p:extLst>
      <p:ext uri="{BB962C8B-B14F-4D97-AF65-F5344CB8AC3E}">
        <p14:creationId xmlns:p14="http://schemas.microsoft.com/office/powerpoint/2010/main" val="171110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D2500A7-B808-4A10-8A9D-FD9488EDC446}" type="datetime1">
              <a:rPr lang="nl-NL"/>
              <a:pPr>
                <a:defRPr/>
              </a:pPr>
              <a:t>31-3-2022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EAF30762-98F7-428F-970A-8D92A346B63E}" type="slidenum">
              <a:rPr lang="nl-NL" altLang="nl-NL"/>
              <a:pPr>
                <a:defRPr/>
              </a:pPr>
              <a:t>‹nr.›</a:t>
            </a:fld>
            <a:endParaRPr lang="nl-NL" altLang="nl-NL"/>
          </a:p>
        </p:txBody>
      </p:sp>
    </p:spTree>
    <p:extLst>
      <p:ext uri="{BB962C8B-B14F-4D97-AF65-F5344CB8AC3E}">
        <p14:creationId xmlns:p14="http://schemas.microsoft.com/office/powerpoint/2010/main" val="154966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Server\_Projecten\ROC%20090%20-%20ROC%20ASA\ROC090-2052%20project%20huisstijl\opmaak\II_b_huisstijlmiddelen%20ontwerp-%20en%20dtp%20Amersfoort\II_b_9_PowerPoint%20sjabloon%20%20A+U\Utrecht\opmaak\PP-achtergrond%2002%20Utrecht%20slide.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P-achtergrond 01 slide 02.jpg" descr="\\localhost\Volumes\Server\_Projecten\ROC 090 - ROC ASA\ROC090-2052 project huisstijl\opmaak\II_b_huisstijlmiddelen ontwerp- en dtp Amersfoort\II_b_9_PowerPoint sjabloon  A+U\Utrecht\opmaak\PP-achtergrond 02 Utrecht slide.jpg"/>
          <p:cNvPicPr>
            <a:picLocks noChangeAspect="1"/>
          </p:cNvPicPr>
          <p:nvPr userDrawn="1"/>
        </p:nvPicPr>
        <p:blipFill>
          <a:blip r:embed="rId15" r:link="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MBO Utrecht CORPORATE 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699" y="368301"/>
            <a:ext cx="1344084"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
          <p:cNvSpPr>
            <a:spLocks noGrp="1"/>
          </p:cNvSpPr>
          <p:nvPr>
            <p:ph type="title"/>
          </p:nvPr>
        </p:nvSpPr>
        <p:spPr bwMode="auto">
          <a:xfrm>
            <a:off x="1665818" y="274638"/>
            <a:ext cx="99165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9" name="Tijdelijke aanduiding voor tekst 2"/>
          <p:cNvSpPr>
            <a:spLocks noGrp="1"/>
          </p:cNvSpPr>
          <p:nvPr>
            <p:ph type="body" idx="1"/>
          </p:nvPr>
        </p:nvSpPr>
        <p:spPr bwMode="auto">
          <a:xfrm>
            <a:off x="1665818" y="1600201"/>
            <a:ext cx="99165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panose="020F0502020204030204" pitchFamily="34" charset="0"/>
              </a:defRPr>
            </a:lvl1pPr>
          </a:lstStyle>
          <a:p>
            <a:pPr>
              <a:defRPr/>
            </a:pPr>
            <a:fld id="{3286AB4A-C828-4AEF-97DD-229940ADD73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hdr="0"/>
  <p:txStyles>
    <p:titleStyle>
      <a:lvl1pPr algn="l" defTabSz="457200" rtl="0" eaLnBrk="0" fontAlgn="base" hangingPunct="0">
        <a:spcBef>
          <a:spcPct val="0"/>
        </a:spcBef>
        <a:spcAft>
          <a:spcPct val="0"/>
        </a:spcAft>
        <a:defRPr sz="3200" b="1" kern="1200">
          <a:solidFill>
            <a:schemeClr val="tx1"/>
          </a:solidFill>
          <a:latin typeface="Verdana"/>
          <a:ea typeface="Verdana" pitchFamily="34" charset="0"/>
          <a:cs typeface="Verdana"/>
        </a:defRPr>
      </a:lvl1pPr>
      <a:lvl2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AFCAC-0E8E-4BA5-BF5F-F9E41CC35621}" type="datetimeFigureOut">
              <a:rPr lang="nl-NL" smtClean="0"/>
              <a:t>31-3-2022</a:t>
            </a:fld>
            <a:endParaRPr lang="nl-NL"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2FD11-83BD-4C5D-B6D4-AE94550667EA}" type="slidenum">
              <a:rPr lang="nl-NL" smtClean="0"/>
              <a:t>‹nr.›</a:t>
            </a:fld>
            <a:endParaRPr lang="nl-NL" dirty="0"/>
          </a:p>
        </p:txBody>
      </p:sp>
    </p:spTree>
    <p:extLst>
      <p:ext uri="{BB962C8B-B14F-4D97-AF65-F5344CB8AC3E}">
        <p14:creationId xmlns:p14="http://schemas.microsoft.com/office/powerpoint/2010/main" val="3463366153"/>
      </p:ext>
    </p:extLst>
  </p:cSld>
  <p:clrMap bg1="lt1" tx1="dk1" bg2="lt2" tx2="dk2" accent1="accent1" accent2="accent2" accent3="accent3" accent4="accent4" accent5="accent5" accent6="accent6" hlink="hlink" folHlink="folHlink"/>
  <p:sldLayoutIdLst>
    <p:sldLayoutId id="2147483844" r:id="rId1"/>
    <p:sldLayoutId id="214748384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000" i="1" kern="1200">
          <a:solidFill>
            <a:schemeClr val="accent1"/>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3/31/2022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224808342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Volumes\Server\_Projecten\ROC%20090%20-%20ROC%20ASA\ROC090-2052%20project%20huisstijl\opmaak\II_b_huisstijlmiddelen%20ontwerp-%20en%20dtp%20Amersfoort\II_b_9_PowerPoint%20sjabloon%20%20A+U%3f\Utrecht\beeld\illustraties\utrecht%20titelslide%20def.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utrecht titelslide def.png" descr="/Volumes/Server/_Projecten/ROC 090 - ROC ASA/ROC090-2052 project huisstijl/opmaak/II_b_huisstijlmiddelen ontwerp- en dtp Amersfoort/II_b_9_PowerPoint sjabloon  A+U?/Utrecht/beeld/illustraties/utrecht titelslide def.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3405" y="160036"/>
            <a:ext cx="8522085" cy="636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2585610" y="2394957"/>
            <a:ext cx="7308156" cy="9477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0" name="Rechthoek 9"/>
          <p:cNvSpPr/>
          <p:nvPr/>
        </p:nvSpPr>
        <p:spPr>
          <a:xfrm>
            <a:off x="2585610" y="3613410"/>
            <a:ext cx="3495675" cy="406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7413" name="Tekstvak 6"/>
          <p:cNvSpPr txBox="1">
            <a:spLocks noChangeArrowheads="1"/>
          </p:cNvSpPr>
          <p:nvPr/>
        </p:nvSpPr>
        <p:spPr bwMode="auto">
          <a:xfrm>
            <a:off x="2585610" y="2422169"/>
            <a:ext cx="63717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9pPr>
          </a:lstStyle>
          <a:p>
            <a:pPr eaLnBrk="1" hangingPunct="1">
              <a:spcBef>
                <a:spcPct val="0"/>
              </a:spcBef>
              <a:buFontTx/>
              <a:buNone/>
            </a:pPr>
            <a:r>
              <a:rPr lang="nl-NL" altLang="nl-NL" sz="2400" b="1" dirty="0">
                <a:solidFill>
                  <a:schemeClr val="bg1"/>
                </a:solidFill>
                <a:latin typeface="Arial" panose="020B0604020202020204" pitchFamily="34" charset="0"/>
              </a:rPr>
              <a:t>BBL Opleiding Dienstverlening, Profiel Helpende Zorg en Welzijn</a:t>
            </a:r>
          </a:p>
        </p:txBody>
      </p:sp>
      <p:sp>
        <p:nvSpPr>
          <p:cNvPr id="17414" name="Tekstvak 10"/>
          <p:cNvSpPr txBox="1">
            <a:spLocks noChangeArrowheads="1"/>
          </p:cNvSpPr>
          <p:nvPr/>
        </p:nvSpPr>
        <p:spPr bwMode="auto">
          <a:xfrm>
            <a:off x="2585610" y="3613410"/>
            <a:ext cx="338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9pPr>
          </a:lstStyle>
          <a:p>
            <a:pPr eaLnBrk="1" hangingPunct="1">
              <a:spcBef>
                <a:spcPct val="0"/>
              </a:spcBef>
              <a:buFontTx/>
              <a:buNone/>
            </a:pPr>
            <a:r>
              <a:rPr lang="nl-NL" altLang="nl-NL" b="1" dirty="0">
                <a:solidFill>
                  <a:schemeClr val="bg1"/>
                </a:solidFill>
              </a:rPr>
              <a:t>maart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1818" y="1079999"/>
            <a:ext cx="11058182" cy="5708727"/>
          </a:xfrm>
        </p:spPr>
        <p:txBody>
          <a:bodyPr>
            <a:normAutofit/>
          </a:bodyPr>
          <a:lstStyle/>
          <a:p>
            <a:r>
              <a:rPr lang="nl-NL" sz="2800" dirty="0"/>
              <a:t>Opbouw van de opleiding (1jaar)</a:t>
            </a:r>
          </a:p>
          <a:p>
            <a:endParaRPr lang="nl-NL" sz="2400" dirty="0"/>
          </a:p>
          <a:p>
            <a:r>
              <a:rPr lang="nl-NL" sz="2400" dirty="0"/>
              <a:t>	Dienstverlener Zorg en welzijn</a:t>
            </a:r>
          </a:p>
          <a:p>
            <a:endParaRPr lang="nl-NL" sz="2800" dirty="0"/>
          </a:p>
          <a:p>
            <a:endParaRPr lang="nl-NL" sz="2800" dirty="0"/>
          </a:p>
          <a:p>
            <a:endParaRPr lang="nl-NL" sz="2800" dirty="0"/>
          </a:p>
          <a:p>
            <a:endParaRPr lang="nl-NL" sz="2800" dirty="0"/>
          </a:p>
          <a:p>
            <a:endParaRPr lang="nl-NL" sz="2800" dirty="0"/>
          </a:p>
          <a:p>
            <a:endParaRPr lang="nl-NL" sz="2800" dirty="0"/>
          </a:p>
        </p:txBody>
      </p:sp>
      <p:pic>
        <p:nvPicPr>
          <p:cNvPr id="4" name="Picture 2" descr="H:\Alle bestanden Sandy\Bedrijfsadvies\Projecten\Het Warande Gilde\Marketing en Communicatie\MBO Utrecht CORPORAT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84" y="5040458"/>
            <a:ext cx="2790734" cy="17482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utlook.office365.com/owa/service.svc/s/GetFileAttachment?id=AAMkADMyZmNhZGQzLWE0MmMtNGU3ZC05YWZjLWNjODhjZmM2YWU3NgBGAAAAAAAwlYllE0ENRY3xsd32tyNsBwBYGVzCwe4GTJNZg1GbWyTjAAAAAAEMAABYGVzCwe4GTJNZg1GbWyTjAAC9YSS%2BAAABEgAQAEiMKCcsH91Ci9%2F8nz%2FzBw4%3D&amp;isImagePreview=True&amp;X-OWA-CANARY=HO6HqICQUU-ZQrQaK5_6E9D02cTR_9IYPlyema3IBzT3zjTzrwlISCBRTtGQ-NUFOCktORj_j4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pPr>
            <a:endParaRPr lang="nl-NL">
              <a:solidFill>
                <a:srgbClr val="000000"/>
              </a:solidFill>
              <a:latin typeface="Arial"/>
              <a:cs typeface="+mn-cs"/>
            </a:endParaRPr>
          </a:p>
        </p:txBody>
      </p:sp>
      <p:sp>
        <p:nvSpPr>
          <p:cNvPr id="7" name="AutoShape 4" descr="https://outlook.office365.com/owa/service.svc/s/GetFileAttachment?id=AAMkADMyZmNhZGQzLWE0MmMtNGU3ZC05YWZjLWNjODhjZmM2YWU3NgBGAAAAAAAwlYllE0ENRY3xsd32tyNsBwBYGVzCwe4GTJNZg1GbWyTjAAAAAAEMAABYGVzCwe4GTJNZg1GbWyTjAAC9YSS%2BAAABEgAQAEiMKCcsH91Ci9%2F8nz%2FzBw4%3D&amp;isImagePreview=True&amp;X-OWA-CANARY=HO6HqICQUU-ZQrQaK5_6E9D02cTR_9IYPlyema3IBzT3zjTzrwlISCBRTtGQ-NUFOCktORj_j4U."/>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pPr>
            <a:endParaRPr lang="nl-NL">
              <a:solidFill>
                <a:srgbClr val="000000"/>
              </a:solidFill>
              <a:latin typeface="Arial"/>
              <a:cs typeface="+mn-cs"/>
            </a:endParaRPr>
          </a:p>
        </p:txBody>
      </p:sp>
      <p:sp>
        <p:nvSpPr>
          <p:cNvPr id="8" name="Rechthoek 7"/>
          <p:cNvSpPr/>
          <p:nvPr/>
        </p:nvSpPr>
        <p:spPr>
          <a:xfrm rot="10800000" flipV="1">
            <a:off x="5117590" y="4616653"/>
            <a:ext cx="4608511" cy="12010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Brede basis</a:t>
            </a:r>
          </a:p>
        </p:txBody>
      </p:sp>
      <p:sp>
        <p:nvSpPr>
          <p:cNvPr id="9" name="Rechthoek 8"/>
          <p:cNvSpPr/>
          <p:nvPr/>
        </p:nvSpPr>
        <p:spPr>
          <a:xfrm>
            <a:off x="5707080" y="3472747"/>
            <a:ext cx="338437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srgbClr val="D8B835">
                    <a:lumMod val="40000"/>
                    <a:lumOff val="60000"/>
                  </a:srgbClr>
                </a:solidFill>
                <a:latin typeface="Arial"/>
              </a:rPr>
              <a:t>Profiel zorg en welzijn</a:t>
            </a:r>
          </a:p>
        </p:txBody>
      </p:sp>
      <p:sp>
        <p:nvSpPr>
          <p:cNvPr id="10" name="Rechthoek 9"/>
          <p:cNvSpPr/>
          <p:nvPr/>
        </p:nvSpPr>
        <p:spPr>
          <a:xfrm>
            <a:off x="5810004" y="2861423"/>
            <a:ext cx="1508918"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Keuzedeel</a:t>
            </a:r>
          </a:p>
        </p:txBody>
      </p:sp>
      <p:sp>
        <p:nvSpPr>
          <p:cNvPr id="11" name="Rechthoek 10"/>
          <p:cNvSpPr/>
          <p:nvPr/>
        </p:nvSpPr>
        <p:spPr>
          <a:xfrm>
            <a:off x="7449105" y="2861423"/>
            <a:ext cx="1512168" cy="9035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Keuzedeel</a:t>
            </a:r>
          </a:p>
        </p:txBody>
      </p:sp>
    </p:spTree>
    <p:extLst>
      <p:ext uri="{BB962C8B-B14F-4D97-AF65-F5344CB8AC3E}">
        <p14:creationId xmlns:p14="http://schemas.microsoft.com/office/powerpoint/2010/main" val="305092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B81F6A45-04DD-450D-84C0-92B6A34DD1D1}" type="datetime1">
              <a:rPr lang="nl-NL" smtClean="0"/>
              <a:pPr>
                <a:defRPr/>
              </a:pPr>
              <a:t>31-3-2022</a:t>
            </a:fld>
            <a:endParaRPr lang="nl-NL"/>
          </a:p>
        </p:txBody>
      </p:sp>
      <p:sp>
        <p:nvSpPr>
          <p:cNvPr id="3" name="Tijdelijke aanduiding voor voettekst 2"/>
          <p:cNvSpPr>
            <a:spLocks noGrp="1"/>
          </p:cNvSpPr>
          <p:nvPr>
            <p:ph type="ftr" sz="quarter" idx="11"/>
          </p:nvPr>
        </p:nvSpPr>
        <p:spPr/>
        <p:txBody>
          <a:bodyPr/>
          <a:lstStyle/>
          <a:p>
            <a:pPr>
              <a:defRPr/>
            </a:pPr>
            <a:r>
              <a:rPr lang="nl-NL"/>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11</a:t>
            </a:fld>
            <a:endParaRPr lang="nl-NL" altLang="nl-NL"/>
          </a:p>
        </p:txBody>
      </p:sp>
      <p:sp>
        <p:nvSpPr>
          <p:cNvPr id="5" name="Rechthoek 4"/>
          <p:cNvSpPr/>
          <p:nvPr/>
        </p:nvSpPr>
        <p:spPr>
          <a:xfrm>
            <a:off x="3048000" y="471267"/>
            <a:ext cx="6096000" cy="5841599"/>
          </a:xfrm>
          <a:prstGeom prst="rect">
            <a:avLst/>
          </a:prstGeom>
        </p:spPr>
        <p:txBody>
          <a:bodyPr>
            <a:spAutoFit/>
          </a:bodyPr>
          <a:lstStyle/>
          <a:p>
            <a:pPr lvl="0" defTabSz="914400" eaLnBrk="1" fontAlgn="auto" hangingPunct="1">
              <a:spcBef>
                <a:spcPct val="20000"/>
              </a:spcBef>
              <a:spcAft>
                <a:spcPts val="0"/>
              </a:spcAft>
            </a:pPr>
            <a:r>
              <a:rPr lang="nl-NL" sz="2800" i="1" dirty="0">
                <a:solidFill>
                  <a:srgbClr val="D8B835"/>
                </a:solidFill>
                <a:latin typeface="Arial"/>
                <a:cs typeface="+mn-cs"/>
              </a:rPr>
              <a:t>Wat leer je?</a:t>
            </a:r>
          </a:p>
          <a:p>
            <a:pPr lvl="0" defTabSz="914400" eaLnBrk="1" fontAlgn="auto" hangingPunct="1">
              <a:spcBef>
                <a:spcPct val="20000"/>
              </a:spcBef>
              <a:spcAft>
                <a:spcPts val="0"/>
              </a:spcAft>
            </a:pPr>
            <a:r>
              <a:rPr lang="nl-NL" sz="2400" i="1" u="sng" dirty="0">
                <a:solidFill>
                  <a:srgbClr val="D8B835"/>
                </a:solidFill>
                <a:latin typeface="Arial"/>
                <a:cs typeface="+mn-cs"/>
              </a:rPr>
              <a:t>Basisdeel;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plannen en organiseren van je werk</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Communicatie bewoners</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Werkzaamheden gericht op voeding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Veiligheid en Arbo</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Evalueren van werkzaamheden</a:t>
            </a:r>
          </a:p>
          <a:p>
            <a:pPr lvl="0" defTabSz="914400" eaLnBrk="1" fontAlgn="auto" hangingPunct="1">
              <a:spcBef>
                <a:spcPct val="20000"/>
              </a:spcBef>
              <a:spcAft>
                <a:spcPts val="0"/>
              </a:spcAft>
            </a:pPr>
            <a:r>
              <a:rPr lang="nl-NL" sz="2400" i="1" u="sng" dirty="0">
                <a:solidFill>
                  <a:srgbClr val="D8B835"/>
                </a:solidFill>
                <a:latin typeface="Arial"/>
                <a:cs typeface="+mn-cs"/>
              </a:rPr>
              <a:t>Profieldeel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Ondersteunen bij wonen en huishouden</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Ondersteunen bij persoonlijke zorg en ADL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Assisteren bij activiteiten</a:t>
            </a:r>
          </a:p>
          <a:p>
            <a:pPr lvl="0" defTabSz="914400" eaLnBrk="1" fontAlgn="auto" hangingPunct="1">
              <a:spcBef>
                <a:spcPct val="20000"/>
              </a:spcBef>
              <a:spcAft>
                <a:spcPts val="0"/>
              </a:spcAft>
            </a:pPr>
            <a:r>
              <a:rPr lang="nl-NL" sz="2400" i="1" u="sng" dirty="0">
                <a:solidFill>
                  <a:srgbClr val="D8B835"/>
                </a:solidFill>
                <a:latin typeface="Arial"/>
                <a:cs typeface="+mn-cs"/>
              </a:rPr>
              <a:t>Keuzedelen</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Verdieping in de zorg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Ondernemend gedrag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Blijvend fit, veilig en gezond werken</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Doorstroom niveau 3 zorg en welzijn</a:t>
            </a:r>
          </a:p>
        </p:txBody>
      </p:sp>
    </p:spTree>
    <p:extLst>
      <p:ext uri="{BB962C8B-B14F-4D97-AF65-F5344CB8AC3E}">
        <p14:creationId xmlns:p14="http://schemas.microsoft.com/office/powerpoint/2010/main" val="423263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dirty="0"/>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12</a:t>
            </a:fld>
            <a:endParaRPr lang="nl-NL" altLang="nl-NL"/>
          </a:p>
        </p:txBody>
      </p:sp>
      <p:sp>
        <p:nvSpPr>
          <p:cNvPr id="5" name="Rechthoek 4"/>
          <p:cNvSpPr/>
          <p:nvPr/>
        </p:nvSpPr>
        <p:spPr>
          <a:xfrm>
            <a:off x="3058067" y="818285"/>
            <a:ext cx="6954151" cy="861774"/>
          </a:xfrm>
          <a:prstGeom prst="rect">
            <a:avLst/>
          </a:prstGeom>
        </p:spPr>
        <p:txBody>
          <a:bodyPr wrap="square">
            <a:spAutoFit/>
          </a:bodyPr>
          <a:lstStyle/>
          <a:p>
            <a:r>
              <a:rPr lang="nl-NL" sz="3200" dirty="0">
                <a:solidFill>
                  <a:srgbClr val="FFC000"/>
                </a:solidFill>
                <a:latin typeface="Verdana"/>
                <a:ea typeface="Verdana" pitchFamily="34" charset="0"/>
                <a:cs typeface="Verdana"/>
              </a:rPr>
              <a:t>Lesprogramma</a:t>
            </a:r>
          </a:p>
          <a:p>
            <a:endParaRPr lang="en-US" dirty="0"/>
          </a:p>
        </p:txBody>
      </p:sp>
      <p:sp>
        <p:nvSpPr>
          <p:cNvPr id="6" name="Rechthoek 5"/>
          <p:cNvSpPr/>
          <p:nvPr/>
        </p:nvSpPr>
        <p:spPr>
          <a:xfrm>
            <a:off x="2392219" y="2052890"/>
            <a:ext cx="6096000" cy="646331"/>
          </a:xfrm>
          <a:prstGeom prst="rect">
            <a:avLst/>
          </a:prstGeom>
        </p:spPr>
        <p:txBody>
          <a:bodyPr>
            <a:spAutoFit/>
          </a:bodyPr>
          <a:lstStyle/>
          <a:p>
            <a:r>
              <a:rPr lang="nl-NL" dirty="0">
                <a:solidFill>
                  <a:srgbClr val="000000"/>
                </a:solidFill>
              </a:rPr>
              <a:t>40 volledige lesdagen van 6 klokuren (8 lesuren) onder begeleiding van een docent  </a:t>
            </a:r>
            <a:endParaRPr lang="en-US" dirty="0"/>
          </a:p>
        </p:txBody>
      </p:sp>
      <p:sp>
        <p:nvSpPr>
          <p:cNvPr id="7" name="Rechthoek 6"/>
          <p:cNvSpPr/>
          <p:nvPr/>
        </p:nvSpPr>
        <p:spPr>
          <a:xfrm>
            <a:off x="2392219" y="3072052"/>
            <a:ext cx="6096000" cy="1477328"/>
          </a:xfrm>
          <a:prstGeom prst="rect">
            <a:avLst/>
          </a:prstGeom>
        </p:spPr>
        <p:txBody>
          <a:bodyPr>
            <a:spAutoFit/>
          </a:bodyPr>
          <a:lstStyle/>
          <a:p>
            <a:r>
              <a:rPr lang="nl-NL" dirty="0"/>
              <a:t>Een aantal extra uren, dagdelen voor de keuzedelen onder begeleiding.</a:t>
            </a:r>
          </a:p>
          <a:p>
            <a:endParaRPr lang="nl-NL" dirty="0"/>
          </a:p>
          <a:p>
            <a:endParaRPr lang="nl-NL" dirty="0"/>
          </a:p>
          <a:p>
            <a:r>
              <a:rPr lang="nl-NL" dirty="0"/>
              <a:t>Nederlands, Rekenen, Burgerschap.</a:t>
            </a:r>
            <a:endParaRPr lang="en-US" dirty="0"/>
          </a:p>
        </p:txBody>
      </p:sp>
    </p:spTree>
    <p:extLst>
      <p:ext uri="{BB962C8B-B14F-4D97-AF65-F5344CB8AC3E}">
        <p14:creationId xmlns:p14="http://schemas.microsoft.com/office/powerpoint/2010/main" val="144117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dirty="0"/>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13</a:t>
            </a:fld>
            <a:endParaRPr lang="nl-NL" altLang="nl-NL"/>
          </a:p>
        </p:txBody>
      </p:sp>
      <p:sp>
        <p:nvSpPr>
          <p:cNvPr id="5" name="Rechthoek 4"/>
          <p:cNvSpPr/>
          <p:nvPr/>
        </p:nvSpPr>
        <p:spPr>
          <a:xfrm>
            <a:off x="3058067" y="818285"/>
            <a:ext cx="6954151" cy="861774"/>
          </a:xfrm>
          <a:prstGeom prst="rect">
            <a:avLst/>
          </a:prstGeom>
        </p:spPr>
        <p:txBody>
          <a:bodyPr wrap="square" lIns="91440" tIns="45720" rIns="91440" bIns="45720" anchor="t">
            <a:spAutoFit/>
          </a:bodyPr>
          <a:lstStyle/>
          <a:p>
            <a:r>
              <a:rPr lang="nl-NL" sz="3200" dirty="0">
                <a:solidFill>
                  <a:srgbClr val="FFC000"/>
                </a:solidFill>
                <a:latin typeface="Verdana"/>
                <a:ea typeface="Verdana"/>
                <a:cs typeface="Verdana"/>
              </a:rPr>
              <a:t>Lesprogramma (2)</a:t>
            </a:r>
            <a:endParaRPr lang="nl-NL" sz="3200" dirty="0">
              <a:solidFill>
                <a:srgbClr val="FFC000"/>
              </a:solidFill>
              <a:latin typeface="Verdana"/>
              <a:ea typeface="Verdana" pitchFamily="34" charset="0"/>
              <a:cs typeface="Verdana"/>
            </a:endParaRPr>
          </a:p>
          <a:p>
            <a:endParaRPr lang="en-US" dirty="0"/>
          </a:p>
        </p:txBody>
      </p:sp>
      <p:sp>
        <p:nvSpPr>
          <p:cNvPr id="6" name="Rechthoek 5"/>
          <p:cNvSpPr/>
          <p:nvPr/>
        </p:nvSpPr>
        <p:spPr>
          <a:xfrm>
            <a:off x="2392219" y="2052890"/>
            <a:ext cx="6096000" cy="369332"/>
          </a:xfrm>
          <a:prstGeom prst="rect">
            <a:avLst/>
          </a:prstGeom>
        </p:spPr>
        <p:txBody>
          <a:bodyPr lIns="91440" tIns="45720" rIns="91440" bIns="45720" anchor="t">
            <a:spAutoFit/>
          </a:bodyPr>
          <a:lstStyle/>
          <a:p>
            <a:endParaRPr lang="nl-NL" dirty="0"/>
          </a:p>
        </p:txBody>
      </p:sp>
      <p:sp>
        <p:nvSpPr>
          <p:cNvPr id="7" name="Rechthoek 6"/>
          <p:cNvSpPr/>
          <p:nvPr/>
        </p:nvSpPr>
        <p:spPr>
          <a:xfrm>
            <a:off x="1206886" y="1463386"/>
            <a:ext cx="8678332" cy="4247317"/>
          </a:xfrm>
          <a:prstGeom prst="rect">
            <a:avLst/>
          </a:prstGeom>
        </p:spPr>
        <p:txBody>
          <a:bodyPr wrap="square" lIns="91440" tIns="45720" rIns="91440" bIns="45720" anchor="t">
            <a:spAutoFit/>
          </a:bodyPr>
          <a:lstStyle/>
          <a:p>
            <a:r>
              <a:rPr lang="nl-NL" b="1" dirty="0">
                <a:latin typeface="Arial"/>
                <a:cs typeface="Arial"/>
              </a:rPr>
              <a:t>Huiswerk:</a:t>
            </a:r>
            <a:endParaRPr lang="nl-NL"/>
          </a:p>
          <a:p>
            <a:r>
              <a:rPr lang="nl-NL" dirty="0">
                <a:latin typeface="Arial"/>
                <a:cs typeface="Arial"/>
              </a:rPr>
              <a:t>Je gaat je thuis voorbereiden op de les. Bij de voorbereiding van de les ga je nadenken over wat je in deze les wil leren. Deze </a:t>
            </a:r>
            <a:r>
              <a:rPr lang="nl-NL" b="1" dirty="0">
                <a:latin typeface="Arial"/>
                <a:cs typeface="Arial"/>
              </a:rPr>
              <a:t>leervraag</a:t>
            </a:r>
            <a:r>
              <a:rPr lang="nl-NL" dirty="0">
                <a:latin typeface="Arial"/>
                <a:cs typeface="Arial"/>
              </a:rPr>
              <a:t> neem je mee naar de les. </a:t>
            </a:r>
            <a:endParaRPr lang="nl-NL"/>
          </a:p>
          <a:p>
            <a:r>
              <a:rPr lang="nl-NL" b="1" dirty="0">
                <a:latin typeface="Arial"/>
                <a:cs typeface="Arial"/>
              </a:rPr>
              <a:t>Onderwijsactiviteit:</a:t>
            </a:r>
            <a:endParaRPr lang="nl-NL"/>
          </a:p>
          <a:p>
            <a:r>
              <a:rPr lang="nl-NL" dirty="0">
                <a:latin typeface="Arial"/>
                <a:cs typeface="Arial"/>
              </a:rPr>
              <a:t>Tijdens de les  bespreekt de docent het huiswerk in en gaat door middel van het geven van opdrachten dieper in op het onderwerp. </a:t>
            </a:r>
          </a:p>
          <a:p>
            <a:endParaRPr lang="nl-NL" dirty="0">
              <a:latin typeface="Arial"/>
              <a:cs typeface="Arial"/>
            </a:endParaRPr>
          </a:p>
          <a:p>
            <a:r>
              <a:rPr lang="nl-NL" dirty="0">
                <a:latin typeface="Arial"/>
                <a:cs typeface="Arial"/>
              </a:rPr>
              <a:t>Bij ieder werkproces staat vermeld welke </a:t>
            </a:r>
            <a:r>
              <a:rPr lang="nl-NL" b="1" dirty="0">
                <a:latin typeface="Arial"/>
                <a:cs typeface="Arial"/>
              </a:rPr>
              <a:t>school opdrachten en (BPV) praktijkopdrachten</a:t>
            </a:r>
            <a:r>
              <a:rPr lang="nl-NL" dirty="0">
                <a:latin typeface="Arial"/>
                <a:cs typeface="Arial"/>
              </a:rPr>
              <a:t> je moet maken.  </a:t>
            </a:r>
            <a:endParaRPr lang="nl-NL"/>
          </a:p>
          <a:p>
            <a:endParaRPr lang="nl-NL"/>
          </a:p>
          <a:p>
            <a:r>
              <a:rPr lang="nl-NL" dirty="0">
                <a:latin typeface="Arial"/>
                <a:cs typeface="Arial"/>
              </a:rPr>
              <a:t>Als het werkproces is afgerond (schoolopdracht en praktijkopdracht) mag je het praktijkexamen  doen. </a:t>
            </a:r>
            <a:endParaRPr lang="nl-NL"/>
          </a:p>
          <a:p>
            <a:endParaRPr lang="nl-NL" dirty="0"/>
          </a:p>
          <a:p>
            <a:endParaRPr lang="nl-NL" dirty="0"/>
          </a:p>
        </p:txBody>
      </p:sp>
    </p:spTree>
    <p:extLst>
      <p:ext uri="{BB962C8B-B14F-4D97-AF65-F5344CB8AC3E}">
        <p14:creationId xmlns:p14="http://schemas.microsoft.com/office/powerpoint/2010/main" val="317544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chemeClr val="accent6"/>
                </a:solidFill>
              </a:rPr>
              <a:t>Praktijk</a:t>
            </a:r>
            <a:endParaRPr lang="en-US" b="0" dirty="0">
              <a:solidFill>
                <a:schemeClr val="accent6"/>
              </a:solidFill>
            </a:endParaRPr>
          </a:p>
        </p:txBody>
      </p:sp>
      <p:sp>
        <p:nvSpPr>
          <p:cNvPr id="3" name="Tijdelijke aanduiding voor inhoud 2"/>
          <p:cNvSpPr>
            <a:spLocks noGrp="1"/>
          </p:cNvSpPr>
          <p:nvPr>
            <p:ph idx="1"/>
          </p:nvPr>
        </p:nvSpPr>
        <p:spPr/>
        <p:txBody>
          <a:bodyPr/>
          <a:lstStyle/>
          <a:p>
            <a:r>
              <a:rPr lang="nl-NL" dirty="0"/>
              <a:t>Je werkt in de praktijk aan oefenopdrachten(</a:t>
            </a:r>
            <a:r>
              <a:rPr lang="nl-NL" dirty="0" err="1"/>
              <a:t>digibib</a:t>
            </a:r>
            <a:r>
              <a:rPr lang="nl-NL" dirty="0"/>
              <a:t>) die je voorbereiden op het examen.</a:t>
            </a:r>
          </a:p>
          <a:p>
            <a:endParaRPr lang="nl-NL" dirty="0"/>
          </a:p>
          <a:p>
            <a:r>
              <a:rPr lang="nl-NL" dirty="0"/>
              <a:t>Verder gebruik je het document ‘persoonlijke ontwikkeling’, dit is een meetinstrument voor de ontwikkeling van je beroepshouding in de praktijk.</a:t>
            </a:r>
          </a:p>
          <a:p>
            <a:endParaRPr lang="nl-NL" dirty="0"/>
          </a:p>
          <a:p>
            <a:r>
              <a:rPr lang="nl-NL" dirty="0"/>
              <a:t>In de praktijk heb je een werk/praktijkbegeleider die jou zal begeleiden bij het werken in de praktijk en het maken van de opdrachten.</a:t>
            </a:r>
          </a:p>
          <a:p>
            <a:endParaRPr lang="nl-NL" dirty="0"/>
          </a:p>
          <a:p>
            <a:r>
              <a:rPr lang="nl-NL" dirty="0"/>
              <a:t>Je hebt in de praktijk én op school verschillende voortgangsgesprekken om je beroepsontwikkeling te volgen.</a:t>
            </a:r>
            <a:endParaRPr lang="en-US" dirty="0"/>
          </a:p>
        </p:txBody>
      </p:sp>
      <p:sp>
        <p:nvSpPr>
          <p:cNvPr id="4" name="Tijdelijke aanduiding voor datum 3"/>
          <p:cNvSpPr>
            <a:spLocks noGrp="1"/>
          </p:cNvSpPr>
          <p:nvPr>
            <p:ph type="dt" sz="half" idx="10"/>
          </p:nvPr>
        </p:nvSpPr>
        <p:spPr/>
        <p:txBody>
          <a:bodyPr/>
          <a:lstStyle/>
          <a:p>
            <a:pPr>
              <a:defRPr/>
            </a:pPr>
            <a:fld id="{1AFE1BDE-476F-4488-932C-0B9DF66EE732}" type="datetime1">
              <a:rPr lang="nl-NL" smtClean="0"/>
              <a:pPr>
                <a:defRPr/>
              </a:pPr>
              <a:t>31-3-2022</a:t>
            </a:fld>
            <a:endParaRPr lang="nl-NL"/>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14</a:t>
            </a:fld>
            <a:endParaRPr lang="nl-NL" altLang="nl-NL"/>
          </a:p>
        </p:txBody>
      </p:sp>
    </p:spTree>
    <p:extLst>
      <p:ext uri="{BB962C8B-B14F-4D97-AF65-F5344CB8AC3E}">
        <p14:creationId xmlns:p14="http://schemas.microsoft.com/office/powerpoint/2010/main" val="200553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chemeClr val="accent6"/>
                </a:solidFill>
              </a:rPr>
              <a:t>School</a:t>
            </a:r>
            <a:endParaRPr lang="en-US" b="0" dirty="0">
              <a:solidFill>
                <a:schemeClr val="accent6"/>
              </a:solidFill>
            </a:endParaRPr>
          </a:p>
        </p:txBody>
      </p:sp>
      <p:sp>
        <p:nvSpPr>
          <p:cNvPr id="3" name="Tijdelijke aanduiding voor inhoud 2"/>
          <p:cNvSpPr>
            <a:spLocks noGrp="1"/>
          </p:cNvSpPr>
          <p:nvPr>
            <p:ph idx="1"/>
          </p:nvPr>
        </p:nvSpPr>
        <p:spPr/>
        <p:txBody>
          <a:bodyPr/>
          <a:lstStyle/>
          <a:p>
            <a:r>
              <a:rPr lang="nl-NL" dirty="0"/>
              <a:t>Je volgt wekelijks de lessen. Je verzuim is maximaal 10%.</a:t>
            </a:r>
          </a:p>
          <a:p>
            <a:endParaRPr lang="nl-NL" dirty="0"/>
          </a:p>
          <a:p>
            <a:r>
              <a:rPr lang="nl-NL" dirty="0"/>
              <a:t>Je studieloopbaanbegeleider zal je op school begeleiden bij de opdrachten.</a:t>
            </a:r>
          </a:p>
          <a:p>
            <a:endParaRPr lang="nl-NL" dirty="0"/>
          </a:p>
          <a:p>
            <a:r>
              <a:rPr lang="nl-NL" dirty="0"/>
              <a:t>Praktijk,  school en student hebben minimaal 2x in dit jaar contact. </a:t>
            </a:r>
          </a:p>
          <a:p>
            <a:endParaRPr lang="nl-NL" dirty="0"/>
          </a:p>
          <a:p>
            <a:r>
              <a:rPr lang="nl-NL" dirty="0"/>
              <a:t>Er wordt dan in een voortgangsgesprek met elkaar afgestemd of de student zich voldoende heeft ontwikkeld om examen te kunnen doen.</a:t>
            </a:r>
          </a:p>
          <a:p>
            <a:endParaRPr lang="nl-NL" dirty="0"/>
          </a:p>
          <a:p>
            <a:endParaRPr lang="en-US" dirty="0"/>
          </a:p>
        </p:txBody>
      </p:sp>
      <p:sp>
        <p:nvSpPr>
          <p:cNvPr id="4" name="Tijdelijke aanduiding voor datum 3"/>
          <p:cNvSpPr>
            <a:spLocks noGrp="1"/>
          </p:cNvSpPr>
          <p:nvPr>
            <p:ph type="dt" sz="half" idx="10"/>
          </p:nvPr>
        </p:nvSpPr>
        <p:spPr/>
        <p:txBody>
          <a:bodyPr/>
          <a:lstStyle/>
          <a:p>
            <a:pPr>
              <a:defRPr/>
            </a:pPr>
            <a:fld id="{1AFE1BDE-476F-4488-932C-0B9DF66EE732}" type="datetime1">
              <a:rPr lang="nl-NL" smtClean="0"/>
              <a:pPr>
                <a:defRPr/>
              </a:pPr>
              <a:t>31-3-2022</a:t>
            </a:fld>
            <a:endParaRPr lang="nl-NL"/>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15</a:t>
            </a:fld>
            <a:endParaRPr lang="nl-NL" altLang="nl-NL"/>
          </a:p>
        </p:txBody>
      </p:sp>
    </p:spTree>
    <p:extLst>
      <p:ext uri="{BB962C8B-B14F-4D97-AF65-F5344CB8AC3E}">
        <p14:creationId xmlns:p14="http://schemas.microsoft.com/office/powerpoint/2010/main" val="130859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rgbClr val="FFC000"/>
                </a:solidFill>
              </a:rPr>
              <a:t>Wanneer kun je starten</a:t>
            </a:r>
            <a:endParaRPr lang="en-US" b="0" dirty="0">
              <a:solidFill>
                <a:srgbClr val="FFC000"/>
              </a:solidFill>
            </a:endParaRPr>
          </a:p>
        </p:txBody>
      </p:sp>
      <p:sp>
        <p:nvSpPr>
          <p:cNvPr id="3" name="Tijdelijke aanduiding voor inhoud 2"/>
          <p:cNvSpPr>
            <a:spLocks noGrp="1"/>
          </p:cNvSpPr>
          <p:nvPr>
            <p:ph idx="1"/>
          </p:nvPr>
        </p:nvSpPr>
        <p:spPr/>
        <p:txBody>
          <a:bodyPr/>
          <a:lstStyle/>
          <a:p>
            <a:r>
              <a:rPr lang="nl-NL" dirty="0"/>
              <a:t>Je hebt een werkplek</a:t>
            </a:r>
          </a:p>
          <a:p>
            <a:endParaRPr lang="nl-NL" dirty="0"/>
          </a:p>
          <a:p>
            <a:r>
              <a:rPr lang="nl-NL" dirty="0"/>
              <a:t>Je voldoet aan de toelatingseisen</a:t>
            </a:r>
          </a:p>
          <a:p>
            <a:endParaRPr lang="nl-NL" dirty="0"/>
          </a:p>
          <a:p>
            <a:r>
              <a:rPr lang="nl-NL" dirty="0"/>
              <a:t>Je hebt toestemming van je werkgever.</a:t>
            </a:r>
          </a:p>
          <a:p>
            <a:endParaRPr lang="nl-NL" dirty="0"/>
          </a:p>
          <a:p>
            <a:r>
              <a:rPr lang="nl-NL" dirty="0"/>
              <a:t>Je bent gemotiveerd!</a:t>
            </a:r>
            <a:endParaRPr lang="en-US" dirty="0"/>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16</a:t>
            </a:fld>
            <a:endParaRPr lang="nl-NL" altLang="nl-NL"/>
          </a:p>
        </p:txBody>
      </p:sp>
    </p:spTree>
    <p:extLst>
      <p:ext uri="{BB962C8B-B14F-4D97-AF65-F5344CB8AC3E}">
        <p14:creationId xmlns:p14="http://schemas.microsoft.com/office/powerpoint/2010/main" val="282916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17</a:t>
            </a:fld>
            <a:endParaRPr lang="nl-NL" altLang="nl-NL"/>
          </a:p>
        </p:txBody>
      </p:sp>
      <p:pic>
        <p:nvPicPr>
          <p:cNvPr id="3074" name="Picture 2" descr="Afbeeldingsresultaat voor vraagtek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0218" y="1417638"/>
            <a:ext cx="7030181" cy="369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9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482" name="Tijdelijke aanduiding voor voettekst 1">
            <a:extLst>
              <a:ext uri="{FF2B5EF4-FFF2-40B4-BE49-F238E27FC236}">
                <a16:creationId xmlns:a16="http://schemas.microsoft.com/office/drawing/2014/main" id="{E3D3ED45-E9FB-4CFD-9DDB-61E99016CE9E}"/>
              </a:ext>
            </a:extLst>
          </p:cNvPr>
          <p:cNvSpPr>
            <a:spLocks noGrp="1"/>
          </p:cNvSpPr>
          <p:nvPr>
            <p:ph type="ftr" sz="quarter" idx="11"/>
          </p:nvPr>
        </p:nvSpPr>
        <p:spPr bwMode="auto">
          <a:xfrm>
            <a:off x="6583969" y="6199631"/>
            <a:ext cx="3192490"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eaLnBrk="1" fontAlgn="auto" hangingPunct="1">
              <a:spcBef>
                <a:spcPts val="0"/>
              </a:spcBef>
              <a:spcAft>
                <a:spcPts val="600"/>
              </a:spcAft>
              <a:buNone/>
              <a:defRPr/>
            </a:pPr>
            <a:endParaRPr lang="en-US" altLang="nl-NL" sz="1000" dirty="0">
              <a:solidFill>
                <a:prstClr val="white">
                  <a:alpha val="80000"/>
                </a:prstClr>
              </a:solidFill>
              <a:latin typeface="Calibri" panose="020F0502020204030204"/>
              <a:ea typeface="ＭＳ Ｐゴシック" panose="020B0600070205080204" pitchFamily="34" charset="-128"/>
              <a:cs typeface="+mn-cs"/>
            </a:endParaRPr>
          </a:p>
        </p:txBody>
      </p:sp>
      <p:sp>
        <p:nvSpPr>
          <p:cNvPr id="8194" name="Rectangle 2">
            <a:extLst>
              <a:ext uri="{FF2B5EF4-FFF2-40B4-BE49-F238E27FC236}">
                <a16:creationId xmlns:a16="http://schemas.microsoft.com/office/drawing/2014/main" id="{79CB9285-2BF9-44A2-B89B-87FBA94686C9}"/>
              </a:ext>
            </a:extLst>
          </p:cNvPr>
          <p:cNvSpPr>
            <a:spLocks noGrp="1" noChangeArrowheads="1"/>
          </p:cNvSpPr>
          <p:nvPr>
            <p:ph type="ctrTitle" idx="4294967295"/>
          </p:nvPr>
        </p:nvSpPr>
        <p:spPr>
          <a:xfrm>
            <a:off x="7183438" y="1784350"/>
            <a:ext cx="3484562" cy="2889250"/>
          </a:xfrm>
        </p:spPr>
        <p:txBody>
          <a:bodyPr vert="horz" lIns="91440" tIns="45720" rIns="91440" bIns="45720" rtlCol="0" anchor="b">
            <a:normAutofit/>
          </a:bodyPr>
          <a:lstStyle/>
          <a:p>
            <a:pPr>
              <a:defRPr/>
            </a:pPr>
            <a:r>
              <a:rPr lang="en-US" sz="2400" i="1" dirty="0" err="1"/>
              <a:t>Uitleg</a:t>
            </a:r>
            <a:r>
              <a:rPr lang="en-US" sz="2400" i="1" dirty="0"/>
              <a:t> </a:t>
            </a:r>
            <a:r>
              <a:rPr lang="en-US" sz="2400" i="1" dirty="0" err="1"/>
              <a:t>opleiding</a:t>
            </a:r>
            <a:br>
              <a:rPr lang="en-US" sz="2400" i="1" dirty="0"/>
            </a:br>
            <a:endParaRPr lang="en-US" sz="2400" i="1" dirty="0"/>
          </a:p>
        </p:txBody>
      </p:sp>
      <p:pic>
        <p:nvPicPr>
          <p:cNvPr id="20485" name="Picture 9">
            <a:extLst>
              <a:ext uri="{FF2B5EF4-FFF2-40B4-BE49-F238E27FC236}">
                <a16:creationId xmlns:a16="http://schemas.microsoft.com/office/drawing/2014/main" id="{3EDECDF0-07CE-4DFB-8872-9F6DCE307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27" r="22462"/>
          <a:stretch/>
        </p:blipFill>
        <p:spPr bwMode="auto">
          <a:xfrm>
            <a:off x="1524021"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voettekst 3">
            <a:extLst>
              <a:ext uri="{FF2B5EF4-FFF2-40B4-BE49-F238E27FC236}">
                <a16:creationId xmlns:a16="http://schemas.microsoft.com/office/drawing/2014/main" id="{8E21BBA9-F948-4D34-8A5D-1F702B7BD7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a:spcBef>
                <a:spcPct val="0"/>
              </a:spcBef>
              <a:buNone/>
            </a:pPr>
            <a:r>
              <a:rPr lang="nl-NL" altLang="nl-NL" sz="1200">
                <a:solidFill>
                  <a:prstClr val="black"/>
                </a:solidFill>
                <a:latin typeface="Times New Roman" panose="02020603050405020304" pitchFamily="18" charset="0"/>
                <a:ea typeface="ＭＳ Ｐゴシック" panose="020B0600070205080204" pitchFamily="34" charset="-128"/>
                <a:cs typeface="+mn-cs"/>
              </a:rPr>
              <a:t>MBO Utrecht Gooise Zorgacademie</a:t>
            </a:r>
          </a:p>
        </p:txBody>
      </p:sp>
      <p:sp>
        <p:nvSpPr>
          <p:cNvPr id="2" name="Ondertitel 1">
            <a:extLst>
              <a:ext uri="{FF2B5EF4-FFF2-40B4-BE49-F238E27FC236}">
                <a16:creationId xmlns:a16="http://schemas.microsoft.com/office/drawing/2014/main" id="{343669F6-8F05-425A-9BB6-BE0443E8AD71}"/>
              </a:ext>
            </a:extLst>
          </p:cNvPr>
          <p:cNvSpPr>
            <a:spLocks noGrp="1"/>
          </p:cNvSpPr>
          <p:nvPr>
            <p:ph idx="4294967295"/>
          </p:nvPr>
        </p:nvSpPr>
        <p:spPr>
          <a:xfrm>
            <a:off x="2171700" y="1820863"/>
            <a:ext cx="8496300" cy="4305300"/>
          </a:xfrm>
        </p:spPr>
        <p:txBody>
          <a:bodyPr rtlCol="0">
            <a:normAutofit/>
          </a:bodyPr>
          <a:lstStyle/>
          <a:p>
            <a:pPr marL="0" indent="0">
              <a:buNone/>
              <a:defRPr/>
            </a:pPr>
            <a:endParaRPr lang="nl-NL" dirty="0"/>
          </a:p>
          <a:p>
            <a:pPr marL="0" indent="0">
              <a:buNone/>
              <a:defRPr/>
            </a:pPr>
            <a:r>
              <a:rPr lang="nl-NL" sz="4400" b="1" dirty="0">
                <a:latin typeface="Calibri" panose="020F0502020204030204" pitchFamily="34" charset="0"/>
              </a:rPr>
              <a:t>Kernwaarden MBO Utrecht</a:t>
            </a:r>
          </a:p>
          <a:p>
            <a:pPr>
              <a:buFont typeface="Arial" charset="0"/>
              <a:buChar char="•"/>
              <a:defRPr/>
            </a:pPr>
            <a:r>
              <a:rPr lang="nl-NL" sz="4400" dirty="0">
                <a:latin typeface="Calibri" panose="020F0502020204030204" pitchFamily="34" charset="0"/>
              </a:rPr>
              <a:t>Persoonlijk</a:t>
            </a:r>
          </a:p>
          <a:p>
            <a:pPr>
              <a:buFont typeface="Arial" charset="0"/>
              <a:buChar char="•"/>
              <a:defRPr/>
            </a:pPr>
            <a:r>
              <a:rPr lang="nl-NL" sz="4400" dirty="0">
                <a:latin typeface="Calibri" panose="020F0502020204030204" pitchFamily="34" charset="0"/>
              </a:rPr>
              <a:t>Ambitieus </a:t>
            </a:r>
          </a:p>
          <a:p>
            <a:pPr>
              <a:buFont typeface="Arial" charset="0"/>
              <a:buChar char="•"/>
              <a:defRPr/>
            </a:pPr>
            <a:r>
              <a:rPr lang="nl-NL" sz="4400" dirty="0">
                <a:latin typeface="Calibri" panose="020F0502020204030204" pitchFamily="34" charset="0"/>
              </a:rPr>
              <a:t>Ondernemend </a:t>
            </a:r>
          </a:p>
          <a:p>
            <a:pPr>
              <a:buNone/>
              <a:defRPr/>
            </a:pPr>
            <a:endParaRPr lang="nl-NL" dirty="0"/>
          </a:p>
          <a:p>
            <a:pPr>
              <a:buNone/>
              <a:defRPr/>
            </a:pPr>
            <a:endParaRPr lang="nl-NL" dirty="0"/>
          </a:p>
          <a:p>
            <a:pPr>
              <a:buNone/>
              <a:defRPr/>
            </a:pPr>
            <a:endParaRPr lang="nl-NL" dirty="0"/>
          </a:p>
          <a:p>
            <a:pPr>
              <a:buNone/>
              <a:defRPr/>
            </a:pPr>
            <a:endParaRPr lang="nl-NL" dirty="0"/>
          </a:p>
          <a:p>
            <a:pPr>
              <a:buNone/>
              <a:defRPr/>
            </a:pPr>
            <a:endParaRPr lang="nl-NL" dirty="0"/>
          </a:p>
          <a:p>
            <a:pPr>
              <a:buNone/>
              <a:defRPr/>
            </a:pPr>
            <a:endParaRPr lang="nl-NL" dirty="0"/>
          </a:p>
        </p:txBody>
      </p:sp>
      <p:pic>
        <p:nvPicPr>
          <p:cNvPr id="22532" name="Picture 5">
            <a:extLst>
              <a:ext uri="{FF2B5EF4-FFF2-40B4-BE49-F238E27FC236}">
                <a16:creationId xmlns:a16="http://schemas.microsoft.com/office/drawing/2014/main" id="{9ED92A62-ABF2-4994-AC32-4C11C38D9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15889"/>
            <a:ext cx="60960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6">
            <a:extLst>
              <a:ext uri="{FF2B5EF4-FFF2-40B4-BE49-F238E27FC236}">
                <a16:creationId xmlns:a16="http://schemas.microsoft.com/office/drawing/2014/main" id="{5EE43530-8431-47B8-A38A-F74CE7E5D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3644901"/>
            <a:ext cx="4324350" cy="19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365127"/>
            <a:ext cx="7886700" cy="618722"/>
          </a:xfrm>
        </p:spPr>
        <p:txBody>
          <a:bodyPr>
            <a:normAutofit fontScale="90000"/>
          </a:bodyPr>
          <a:lstStyle/>
          <a:p>
            <a:r>
              <a:rPr lang="nl-NL" dirty="0"/>
              <a:t>Opleidingsprogramma</a:t>
            </a:r>
            <a:endParaRPr lang="en-US" dirty="0"/>
          </a:p>
        </p:txBody>
      </p:sp>
      <p:sp>
        <p:nvSpPr>
          <p:cNvPr id="3" name="Tijdelijke aanduiding voor inhoud 2"/>
          <p:cNvSpPr>
            <a:spLocks noGrp="1"/>
          </p:cNvSpPr>
          <p:nvPr>
            <p:ph idx="1"/>
          </p:nvPr>
        </p:nvSpPr>
        <p:spPr>
          <a:xfrm>
            <a:off x="2152650" y="1296365"/>
            <a:ext cx="7886700" cy="4880598"/>
          </a:xfrm>
        </p:spPr>
        <p:txBody>
          <a:bodyPr>
            <a:noAutofit/>
          </a:bodyPr>
          <a:lstStyle/>
          <a:p>
            <a:r>
              <a:rPr lang="nl-NL" sz="2000" dirty="0"/>
              <a:t>De werkprocessen uit het kwalificatiedossier staan centraal in het onderwijs​</a:t>
            </a:r>
          </a:p>
          <a:p>
            <a:r>
              <a:rPr lang="nl-NL" sz="2000" dirty="0"/>
              <a:t>De opleiding is opgedeeld in 3 perioden. Aan het einde van een periode kun je examen doen in de werkprocessen die je hebt afgerond.</a:t>
            </a:r>
          </a:p>
          <a:p>
            <a:endParaRPr lang="nl-NL" sz="2000" dirty="0"/>
          </a:p>
          <a:p>
            <a:r>
              <a:rPr lang="nl-NL" sz="2000" dirty="0"/>
              <a:t>Er zijn vakdocenten verpleegkunde/verzorging, Rekenen en Nederlands​</a:t>
            </a:r>
          </a:p>
          <a:p>
            <a:endParaRPr lang="nl-NL" sz="2000" dirty="0"/>
          </a:p>
          <a:p>
            <a:r>
              <a:rPr lang="nl-NL" sz="2000" dirty="0"/>
              <a:t>De vaste lesdag is …..</a:t>
            </a:r>
          </a:p>
          <a:p>
            <a:endParaRPr lang="nl-NL" sz="2000" dirty="0"/>
          </a:p>
          <a:p>
            <a:r>
              <a:rPr lang="nl-NL" sz="2000" dirty="0"/>
              <a:t>Een lesdag kent 7 lesuren van 45 minuten. 9 uur tot 15.30 uur.​</a:t>
            </a:r>
          </a:p>
          <a:p>
            <a:endParaRPr lang="nl-NL" sz="2000" dirty="0"/>
          </a:p>
          <a:p>
            <a:r>
              <a:rPr lang="nl-NL" sz="2000" dirty="0"/>
              <a:t>Voor  een lesdag kijk je op het rooster in </a:t>
            </a:r>
            <a:r>
              <a:rPr lang="nl-NL" sz="2000" dirty="0" err="1"/>
              <a:t>Xedule</a:t>
            </a:r>
            <a:r>
              <a:rPr lang="nl-NL" sz="2000" dirty="0"/>
              <a:t> of Osiris en vind je de inhoud in de Wiki​.</a:t>
            </a:r>
            <a:endParaRPr lang="en-US" sz="2000" dirty="0"/>
          </a:p>
        </p:txBody>
      </p:sp>
    </p:spTree>
    <p:extLst>
      <p:ext uri="{BB962C8B-B14F-4D97-AF65-F5344CB8AC3E}">
        <p14:creationId xmlns:p14="http://schemas.microsoft.com/office/powerpoint/2010/main" val="20673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30727" name="Picture 7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0482" name="Titel 1">
            <a:extLst>
              <a:ext uri="{FF2B5EF4-FFF2-40B4-BE49-F238E27FC236}">
                <a16:creationId xmlns:a16="http://schemas.microsoft.com/office/drawing/2014/main" id="{83F48704-912F-43CD-92B4-2FD5D06086B8}"/>
              </a:ext>
            </a:extLst>
          </p:cNvPr>
          <p:cNvSpPr>
            <a:spLocks noGrp="1"/>
          </p:cNvSpPr>
          <p:nvPr>
            <p:ph type="title"/>
          </p:nvPr>
        </p:nvSpPr>
        <p:spPr>
          <a:xfrm>
            <a:off x="2408420" y="826681"/>
            <a:ext cx="7375161" cy="1325563"/>
          </a:xfrm>
        </p:spPr>
        <p:txBody>
          <a:bodyPr>
            <a:normAutofit/>
          </a:bodyPr>
          <a:lstStyle/>
          <a:p>
            <a:pPr algn="ctr">
              <a:defRPr/>
            </a:pPr>
            <a:r>
              <a:rPr lang="nl-NL" sz="3500" i="1">
                <a:solidFill>
                  <a:srgbClr val="FFFFFF"/>
                </a:solidFill>
                <a:latin typeface="Calibri"/>
                <a:cs typeface="Calibri"/>
              </a:rPr>
              <a:t>Jaarplanning en gesprekken op school</a:t>
            </a:r>
          </a:p>
        </p:txBody>
      </p:sp>
      <p:sp>
        <p:nvSpPr>
          <p:cNvPr id="30723" name="Tijdelijke aanduiding voor inhoud 2">
            <a:extLst>
              <a:ext uri="{FF2B5EF4-FFF2-40B4-BE49-F238E27FC236}">
                <a16:creationId xmlns:a16="http://schemas.microsoft.com/office/drawing/2014/main" id="{0380B5D8-5FB3-4C79-8B06-18B16CBE7FA4}"/>
              </a:ext>
            </a:extLst>
          </p:cNvPr>
          <p:cNvSpPr>
            <a:spLocks noGrp="1"/>
          </p:cNvSpPr>
          <p:nvPr>
            <p:ph idx="1"/>
          </p:nvPr>
        </p:nvSpPr>
        <p:spPr>
          <a:xfrm>
            <a:off x="2408420" y="3092970"/>
            <a:ext cx="7375161" cy="2693976"/>
          </a:xfrm>
        </p:spPr>
        <p:txBody>
          <a:bodyPr vert="horz" lIns="91440" tIns="45720" rIns="91440" bIns="45720" rtlCol="0">
            <a:normAutofit/>
          </a:bodyPr>
          <a:lstStyle/>
          <a:p>
            <a:pPr eaLnBrk="1" hangingPunct="1"/>
            <a:r>
              <a:rPr lang="nl-NL" altLang="nl-NL" sz="1700" dirty="0">
                <a:solidFill>
                  <a:srgbClr val="000000"/>
                </a:solidFill>
              </a:rPr>
              <a:t>Jaarplanning schooljaar</a:t>
            </a:r>
          </a:p>
          <a:p>
            <a:r>
              <a:rPr lang="nl-NL" altLang="nl-NL" sz="1700" dirty="0">
                <a:solidFill>
                  <a:srgbClr val="000000"/>
                </a:solidFill>
              </a:rPr>
              <a:t>Introductiegesprek</a:t>
            </a:r>
            <a:endParaRPr lang="nl-NL" altLang="nl-NL" sz="1700" dirty="0">
              <a:solidFill>
                <a:srgbClr val="000000"/>
              </a:solidFill>
              <a:cs typeface="Calibri"/>
            </a:endParaRPr>
          </a:p>
          <a:p>
            <a:pPr eaLnBrk="1" hangingPunct="1"/>
            <a:r>
              <a:rPr lang="nl-NL" altLang="nl-NL" sz="1700" dirty="0">
                <a:solidFill>
                  <a:srgbClr val="000000"/>
                </a:solidFill>
              </a:rPr>
              <a:t>Voortgangsgesprekken, 2 per jaar, met de </a:t>
            </a:r>
            <a:r>
              <a:rPr lang="nl-NL" altLang="nl-NL" sz="1700" dirty="0" err="1">
                <a:solidFill>
                  <a:srgbClr val="000000"/>
                </a:solidFill>
              </a:rPr>
              <a:t>slb</a:t>
            </a:r>
            <a:r>
              <a:rPr lang="nl-NL" altLang="nl-NL" sz="1700" dirty="0">
                <a:solidFill>
                  <a:srgbClr val="000000"/>
                </a:solidFill>
              </a:rPr>
              <a:t>-er en de praktijkopleider/werkbegeleider</a:t>
            </a:r>
            <a:endParaRPr lang="nl-NL" altLang="nl-NL" sz="1700" dirty="0">
              <a:solidFill>
                <a:srgbClr val="000000"/>
              </a:solidFill>
              <a:cs typeface="Calibri"/>
            </a:endParaRPr>
          </a:p>
        </p:txBody>
      </p:sp>
      <p:sp>
        <p:nvSpPr>
          <p:cNvPr id="30724" name="Tijdelijke aanduiding voor voettekst 3">
            <a:extLst>
              <a:ext uri="{FF2B5EF4-FFF2-40B4-BE49-F238E27FC236}">
                <a16:creationId xmlns:a16="http://schemas.microsoft.com/office/drawing/2014/main" id="{587AF4FD-65FC-42E0-87B3-558234CB069C}"/>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9" name="Picture 2" descr="C:\Users\jhrs\AppData\Local\Microsoft\Windows\Temporary Internet Files\Content.IE5\Y0RSBLCT\MP900409270[1].jpg">
            <a:extLst>
              <a:ext uri="{FF2B5EF4-FFF2-40B4-BE49-F238E27FC236}">
                <a16:creationId xmlns:a16="http://schemas.microsoft.com/office/drawing/2014/main" id="{16FB66DB-3064-40DD-BCB7-2DDEB61FFCF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553" r="-2" b="-2"/>
          <a:stretch/>
        </p:blipFill>
        <p:spPr bwMode="auto">
          <a:xfrm>
            <a:off x="6086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Afbeelding 5">
            <a:extLst>
              <a:ext uri="{FF2B5EF4-FFF2-40B4-BE49-F238E27FC236}">
                <a16:creationId xmlns:a16="http://schemas.microsoft.com/office/drawing/2014/main" id="{F87EA44F-68ED-4A87-B544-5F9ED3478E12}"/>
              </a:ext>
            </a:extLst>
          </p:cNvPr>
          <p:cNvPicPr>
            <a:picLocks noChangeAspect="1"/>
          </p:cNvPicPr>
          <p:nvPr/>
        </p:nvPicPr>
        <p:blipFill rotWithShape="1">
          <a:blip r:embed="rId4">
            <a:extLst>
              <a:ext uri="{28A0092B-C50C-407E-A947-70E740481C1C}">
                <a14:useLocalDpi xmlns:a14="http://schemas.microsoft.com/office/drawing/2010/main" val="0"/>
              </a:ext>
            </a:extLst>
          </a:blip>
          <a:srcRect t="4861" r="2" b="5408"/>
          <a:stretch/>
        </p:blipFill>
        <p:spPr bwMode="auto">
          <a:xfrm>
            <a:off x="6091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87267577-A387-45BA-A4FD-797A01F027D3}"/>
              </a:ext>
            </a:extLst>
          </p:cNvPr>
          <p:cNvSpPr>
            <a:spLocks noGrp="1"/>
          </p:cNvSpPr>
          <p:nvPr>
            <p:ph type="title"/>
          </p:nvPr>
        </p:nvSpPr>
        <p:spPr>
          <a:xfrm>
            <a:off x="2127749" y="162047"/>
            <a:ext cx="3602727" cy="810226"/>
          </a:xfrm>
        </p:spPr>
        <p:txBody>
          <a:bodyPr rtlCol="0">
            <a:normAutofit/>
          </a:bodyPr>
          <a:lstStyle/>
          <a:p>
            <a:pPr>
              <a:defRPr/>
            </a:pPr>
            <a:r>
              <a:rPr lang="nl-NL" sz="3500" i="1" dirty="0">
                <a:solidFill>
                  <a:srgbClr val="000000"/>
                </a:solidFill>
                <a:latin typeface="Calibri" panose="020F0502020204030204" pitchFamily="34" charset="0"/>
              </a:rPr>
              <a:t>Leermiddelen</a:t>
            </a:r>
          </a:p>
        </p:txBody>
      </p:sp>
      <p:sp>
        <p:nvSpPr>
          <p:cNvPr id="33797" name="Tijdelijke aanduiding voor inhoud 3">
            <a:extLst>
              <a:ext uri="{FF2B5EF4-FFF2-40B4-BE49-F238E27FC236}">
                <a16:creationId xmlns:a16="http://schemas.microsoft.com/office/drawing/2014/main" id="{7494A8B7-9FFD-47A5-B2FE-46A197252C18}"/>
              </a:ext>
            </a:extLst>
          </p:cNvPr>
          <p:cNvSpPr>
            <a:spLocks noGrp="1"/>
          </p:cNvSpPr>
          <p:nvPr>
            <p:ph idx="1"/>
          </p:nvPr>
        </p:nvSpPr>
        <p:spPr>
          <a:xfrm>
            <a:off x="2127747" y="844953"/>
            <a:ext cx="3952771" cy="5216021"/>
          </a:xfrm>
        </p:spPr>
        <p:txBody>
          <a:bodyPr anchor="ctr">
            <a:normAutofit/>
          </a:bodyPr>
          <a:lstStyle/>
          <a:p>
            <a:pPr eaLnBrk="1" hangingPunct="1"/>
            <a:r>
              <a:rPr lang="nl-NL" altLang="nl-NL" sz="1700" dirty="0">
                <a:solidFill>
                  <a:srgbClr val="000000"/>
                </a:solidFill>
              </a:rPr>
              <a:t>Te vinden op in Teams en in de Wiki’s</a:t>
            </a:r>
          </a:p>
          <a:p>
            <a:pPr eaLnBrk="1" hangingPunct="1"/>
            <a:r>
              <a:rPr lang="nl-NL" altLang="nl-NL" sz="1700" dirty="0">
                <a:solidFill>
                  <a:srgbClr val="000000"/>
                </a:solidFill>
              </a:rPr>
              <a:t>Opleidingsgids</a:t>
            </a:r>
          </a:p>
          <a:p>
            <a:pPr eaLnBrk="1" hangingPunct="1"/>
            <a:r>
              <a:rPr lang="nl-NL" altLang="nl-NL" sz="1700" dirty="0">
                <a:solidFill>
                  <a:srgbClr val="000000"/>
                </a:solidFill>
              </a:rPr>
              <a:t>Nederlands, Rekenen, </a:t>
            </a:r>
          </a:p>
          <a:p>
            <a:r>
              <a:rPr lang="nl-NL" altLang="nl-NL" sz="1700" dirty="0">
                <a:solidFill>
                  <a:srgbClr val="000000"/>
                </a:solidFill>
              </a:rPr>
              <a:t>Consortium voor praktijkopdrachten. </a:t>
            </a:r>
          </a:p>
          <a:p>
            <a:r>
              <a:rPr lang="nl-NL" altLang="nl-NL" sz="1700" dirty="0">
                <a:solidFill>
                  <a:srgbClr val="000000"/>
                </a:solidFill>
              </a:rPr>
              <a:t>Boeken</a:t>
            </a:r>
          </a:p>
          <a:p>
            <a:pPr marL="0" indent="0">
              <a:buNone/>
            </a:pPr>
            <a:r>
              <a:rPr lang="nl-NL" altLang="nl-NL" sz="1700" dirty="0">
                <a:solidFill>
                  <a:srgbClr val="000000"/>
                </a:solidFill>
              </a:rPr>
              <a:t>-De oefenopdrachten van het Consortium gebruik je om het leren in de praktijk vorm te geven.​</a:t>
            </a:r>
          </a:p>
          <a:p>
            <a:pPr marL="0" indent="0">
              <a:buNone/>
            </a:pPr>
            <a:r>
              <a:rPr lang="nl-NL" altLang="nl-NL" sz="1700" dirty="0">
                <a:solidFill>
                  <a:srgbClr val="000000"/>
                </a:solidFill>
              </a:rPr>
              <a:t>-De oefenopdrachten zijn per werkproces vormgegeven. Bijvoorbeeld:​</a:t>
            </a:r>
          </a:p>
          <a:p>
            <a:pPr marL="0" indent="0">
              <a:buNone/>
            </a:pPr>
            <a:r>
              <a:rPr lang="nl-NL" altLang="nl-NL" sz="1700" dirty="0">
                <a:solidFill>
                  <a:srgbClr val="000000"/>
                </a:solidFill>
              </a:rPr>
              <a:t>-   B1-K1-W4 Biedt persoonlijke verzorging​</a:t>
            </a:r>
          </a:p>
          <a:p>
            <a:pPr eaLnBrk="1" hangingPunct="1"/>
            <a:endParaRPr lang="nl-NL" altLang="nl-NL" sz="1700" dirty="0">
              <a:solidFill>
                <a:srgbClr val="000000"/>
              </a:solidFill>
            </a:endParaRPr>
          </a:p>
        </p:txBody>
      </p:sp>
      <p:sp>
        <p:nvSpPr>
          <p:cNvPr id="33798" name="Tijdelijke aanduiding voor voettekst 1">
            <a:extLst>
              <a:ext uri="{FF2B5EF4-FFF2-40B4-BE49-F238E27FC236}">
                <a16:creationId xmlns:a16="http://schemas.microsoft.com/office/drawing/2014/main" id="{87A29F85-E377-4317-BCBE-460A95F821FD}"/>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10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8"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35849" name="Picture 7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1266" name="Titel 1">
            <a:extLst>
              <a:ext uri="{FF2B5EF4-FFF2-40B4-BE49-F238E27FC236}">
                <a16:creationId xmlns:a16="http://schemas.microsoft.com/office/drawing/2014/main" id="{FFB3ED8D-3137-4F51-9807-A1E45346E03B}"/>
              </a:ext>
            </a:extLst>
          </p:cNvPr>
          <p:cNvSpPr>
            <a:spLocks noGrp="1"/>
          </p:cNvSpPr>
          <p:nvPr>
            <p:ph type="title"/>
          </p:nvPr>
        </p:nvSpPr>
        <p:spPr>
          <a:xfrm>
            <a:off x="2408420" y="826681"/>
            <a:ext cx="7375161" cy="1325563"/>
          </a:xfrm>
        </p:spPr>
        <p:txBody>
          <a:bodyPr rtlCol="0">
            <a:normAutofit/>
          </a:bodyPr>
          <a:lstStyle/>
          <a:p>
            <a:pPr algn="ctr">
              <a:defRPr/>
            </a:pPr>
            <a:r>
              <a:rPr lang="nl-NL" sz="3500" i="1" dirty="0">
                <a:solidFill>
                  <a:srgbClr val="FFFFFF"/>
                </a:solidFill>
              </a:rPr>
              <a:t>Digitaal Portfolio in Teams</a:t>
            </a:r>
          </a:p>
        </p:txBody>
      </p:sp>
      <p:sp>
        <p:nvSpPr>
          <p:cNvPr id="35843" name="Tijdelijke aanduiding voor inhoud 2">
            <a:extLst>
              <a:ext uri="{FF2B5EF4-FFF2-40B4-BE49-F238E27FC236}">
                <a16:creationId xmlns:a16="http://schemas.microsoft.com/office/drawing/2014/main" id="{98FCF85E-2CBA-4600-93CF-AB11D727356E}"/>
              </a:ext>
            </a:extLst>
          </p:cNvPr>
          <p:cNvSpPr>
            <a:spLocks noGrp="1"/>
          </p:cNvSpPr>
          <p:nvPr>
            <p:ph idx="1"/>
          </p:nvPr>
        </p:nvSpPr>
        <p:spPr>
          <a:xfrm>
            <a:off x="2408420" y="3092970"/>
            <a:ext cx="7375161" cy="2693976"/>
          </a:xfrm>
        </p:spPr>
        <p:txBody>
          <a:bodyPr>
            <a:normAutofit/>
          </a:bodyPr>
          <a:lstStyle/>
          <a:p>
            <a:pPr eaLnBrk="1" hangingPunct="1"/>
            <a:r>
              <a:rPr lang="nl-NL" altLang="nl-NL" sz="1700">
                <a:solidFill>
                  <a:srgbClr val="000000"/>
                </a:solidFill>
              </a:rPr>
              <a:t>Informatie over eerdere resultaten van de studieloopbaan van de student</a:t>
            </a:r>
          </a:p>
          <a:p>
            <a:pPr eaLnBrk="1" hangingPunct="1"/>
            <a:r>
              <a:rPr lang="nl-NL" altLang="nl-NL" sz="1700">
                <a:solidFill>
                  <a:srgbClr val="000000"/>
                </a:solidFill>
              </a:rPr>
              <a:t>Het leertraject zoals dat is vastgesteld bij start van de opleiding</a:t>
            </a:r>
          </a:p>
          <a:p>
            <a:pPr eaLnBrk="1" hangingPunct="1"/>
            <a:r>
              <a:rPr lang="nl-NL" altLang="nl-NL" sz="1700">
                <a:solidFill>
                  <a:srgbClr val="000000"/>
                </a:solidFill>
              </a:rPr>
              <a:t>Planning leeractiviteiten (consortium praktijkopdrachten, schoolopdrachten en persoonlijke  leerdoelen)</a:t>
            </a:r>
          </a:p>
          <a:p>
            <a:pPr eaLnBrk="1" hangingPunct="1"/>
            <a:r>
              <a:rPr lang="nl-NL" altLang="nl-NL" sz="1700">
                <a:solidFill>
                  <a:srgbClr val="000000"/>
                </a:solidFill>
              </a:rPr>
              <a:t>Informatie over voortgang en resultaten</a:t>
            </a:r>
          </a:p>
          <a:p>
            <a:pPr eaLnBrk="1" hangingPunct="1"/>
            <a:r>
              <a:rPr lang="nl-NL" altLang="nl-NL" sz="1700">
                <a:solidFill>
                  <a:srgbClr val="000000"/>
                </a:solidFill>
              </a:rPr>
              <a:t>Bewijsstukken school</a:t>
            </a:r>
          </a:p>
          <a:p>
            <a:pPr eaLnBrk="1" hangingPunct="1"/>
            <a:r>
              <a:rPr lang="nl-NL" altLang="nl-NL" sz="1700">
                <a:solidFill>
                  <a:srgbClr val="000000"/>
                </a:solidFill>
              </a:rPr>
              <a:t>Reflectie en feedbackverslagen</a:t>
            </a:r>
          </a:p>
        </p:txBody>
      </p:sp>
      <p:sp>
        <p:nvSpPr>
          <p:cNvPr id="35844" name="Tijdelijke aanduiding voor voettekst 1">
            <a:extLst>
              <a:ext uri="{FF2B5EF4-FFF2-40B4-BE49-F238E27FC236}">
                <a16:creationId xmlns:a16="http://schemas.microsoft.com/office/drawing/2014/main" id="{EF1B5D84-D7E3-4158-9B2B-FE34242A0CBE}"/>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1" name="Rectangle 1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52232"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7890" name="Titel 1">
            <a:extLst>
              <a:ext uri="{FF2B5EF4-FFF2-40B4-BE49-F238E27FC236}">
                <a16:creationId xmlns:a16="http://schemas.microsoft.com/office/drawing/2014/main" id="{82C696E3-13BE-44D3-B0F4-A6EE29C3AD94}"/>
              </a:ext>
            </a:extLst>
          </p:cNvPr>
          <p:cNvSpPr>
            <a:spLocks noGrp="1"/>
          </p:cNvSpPr>
          <p:nvPr>
            <p:ph type="title"/>
          </p:nvPr>
        </p:nvSpPr>
        <p:spPr>
          <a:xfrm>
            <a:off x="2612020" y="826681"/>
            <a:ext cx="7171560" cy="1098578"/>
          </a:xfrm>
        </p:spPr>
        <p:txBody>
          <a:bodyPr>
            <a:normAutofit/>
          </a:bodyPr>
          <a:lstStyle/>
          <a:p>
            <a:pPr algn="ctr"/>
            <a:r>
              <a:rPr lang="nl-NL" altLang="nl-NL" sz="3500" i="1">
                <a:solidFill>
                  <a:srgbClr val="FFFFFF"/>
                </a:solidFill>
                <a:latin typeface="Calibri" panose="020F0502020204030204" pitchFamily="34" charset="0"/>
              </a:rPr>
              <a:t>Examinering</a:t>
            </a:r>
          </a:p>
        </p:txBody>
      </p:sp>
      <p:sp>
        <p:nvSpPr>
          <p:cNvPr id="52227" name="Tijdelijke aanduiding voor inhoud 2">
            <a:extLst>
              <a:ext uri="{FF2B5EF4-FFF2-40B4-BE49-F238E27FC236}">
                <a16:creationId xmlns:a16="http://schemas.microsoft.com/office/drawing/2014/main" id="{6EFA5EC4-E77D-4486-B8CC-CA84DE94492B}"/>
              </a:ext>
            </a:extLst>
          </p:cNvPr>
          <p:cNvSpPr>
            <a:spLocks noGrp="1"/>
          </p:cNvSpPr>
          <p:nvPr>
            <p:ph idx="1"/>
          </p:nvPr>
        </p:nvSpPr>
        <p:spPr>
          <a:xfrm>
            <a:off x="2408420" y="2245489"/>
            <a:ext cx="7375161" cy="3657982"/>
          </a:xfrm>
        </p:spPr>
        <p:txBody>
          <a:bodyPr>
            <a:normAutofit/>
          </a:bodyPr>
          <a:lstStyle/>
          <a:p>
            <a:pPr>
              <a:defRPr/>
            </a:pPr>
            <a:endParaRPr lang="nl-NL" sz="1700" dirty="0">
              <a:solidFill>
                <a:srgbClr val="000000"/>
              </a:solidFill>
            </a:endParaRPr>
          </a:p>
          <a:p>
            <a:pPr marL="0" indent="0">
              <a:buNone/>
              <a:defRPr/>
            </a:pPr>
            <a:r>
              <a:rPr lang="nl-NL" sz="1700" dirty="0">
                <a:solidFill>
                  <a:srgbClr val="000000"/>
                </a:solidFill>
              </a:rPr>
              <a:t>Voor toegang tot examen moeten de praktijkopdrachten behorende bij de geëxamineerde werkprocessen afgerond zijn en de praktijk ook vindt dat je klaar bent voor het examen. </a:t>
            </a:r>
          </a:p>
          <a:p>
            <a:pPr marL="0" indent="0">
              <a:buNone/>
              <a:defRPr/>
            </a:pPr>
            <a:r>
              <a:rPr lang="nl-NL" sz="1700" dirty="0">
                <a:solidFill>
                  <a:srgbClr val="000000"/>
                </a:solidFill>
              </a:rPr>
              <a:t>De oefenopdrachten van het Consortium gebruik je om het leren in de praktijk vorm te geven.​</a:t>
            </a:r>
          </a:p>
          <a:p>
            <a:pPr marL="0" indent="0">
              <a:buNone/>
              <a:defRPr/>
            </a:pPr>
            <a:endParaRPr lang="nl-NL" sz="1700" dirty="0">
              <a:solidFill>
                <a:srgbClr val="000000"/>
              </a:solidFill>
            </a:endParaRPr>
          </a:p>
          <a:p>
            <a:pPr marL="0" indent="0">
              <a:buNone/>
              <a:defRPr/>
            </a:pPr>
            <a:r>
              <a:rPr lang="nl-NL" sz="1700" dirty="0">
                <a:solidFill>
                  <a:srgbClr val="000000"/>
                </a:solidFill>
              </a:rPr>
              <a:t>De oefenopdrachten zijn per werkproces vormgegeven. Bijvoorbeeld:​</a:t>
            </a:r>
          </a:p>
          <a:p>
            <a:pPr marL="0" indent="0">
              <a:buNone/>
              <a:defRPr/>
            </a:pPr>
            <a:endParaRPr lang="nl-NL" sz="1700" dirty="0">
              <a:solidFill>
                <a:srgbClr val="000000"/>
              </a:solidFill>
            </a:endParaRPr>
          </a:p>
          <a:p>
            <a:pPr marL="0" indent="0">
              <a:buNone/>
              <a:defRPr/>
            </a:pPr>
            <a:r>
              <a:rPr lang="nl-NL" sz="1700" dirty="0">
                <a:solidFill>
                  <a:srgbClr val="000000"/>
                </a:solidFill>
              </a:rPr>
              <a:t>   B1-K1-W4 Biedt persoonlijke verzorging​</a:t>
            </a:r>
          </a:p>
          <a:p>
            <a:pPr marL="0" indent="0">
              <a:buNone/>
              <a:defRPr/>
            </a:pPr>
            <a:endParaRPr lang="nl-NL" sz="1700" dirty="0">
              <a:solidFill>
                <a:srgbClr val="000000"/>
              </a:solidFill>
            </a:endParaRPr>
          </a:p>
          <a:p>
            <a:pPr marL="0" indent="0">
              <a:buNone/>
              <a:defRPr/>
            </a:pPr>
            <a:endParaRPr lang="nl-NL" sz="1700" dirty="0">
              <a:solidFill>
                <a:srgbClr val="000000"/>
              </a:solidFill>
            </a:endParaRPr>
          </a:p>
        </p:txBody>
      </p:sp>
      <p:sp>
        <p:nvSpPr>
          <p:cNvPr id="37892" name="Tijdelijke aanduiding voor voettekst 3">
            <a:extLst>
              <a:ext uri="{FF2B5EF4-FFF2-40B4-BE49-F238E27FC236}">
                <a16:creationId xmlns:a16="http://schemas.microsoft.com/office/drawing/2014/main" id="{1EECA07F-999B-4191-903D-07C8FA00B4B1}"/>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9</a:t>
            </a:fld>
            <a:endParaRPr lang="nl-NL" altLang="nl-NL"/>
          </a:p>
        </p:txBody>
      </p:sp>
      <p:sp>
        <p:nvSpPr>
          <p:cNvPr id="5" name="Rechthoek 4"/>
          <p:cNvSpPr/>
          <p:nvPr/>
        </p:nvSpPr>
        <p:spPr>
          <a:xfrm>
            <a:off x="3048000" y="594378"/>
            <a:ext cx="6096000" cy="5669244"/>
          </a:xfrm>
          <a:prstGeom prst="rect">
            <a:avLst/>
          </a:prstGeom>
        </p:spPr>
        <p:txBody>
          <a:bodyPr>
            <a:spAutoFit/>
          </a:bodyPr>
          <a:lstStyle/>
          <a:p>
            <a:pPr lvl="0" defTabSz="914400" eaLnBrk="1" fontAlgn="auto" hangingPunct="1">
              <a:spcBef>
                <a:spcPct val="20000"/>
              </a:spcBef>
              <a:spcAft>
                <a:spcPts val="0"/>
              </a:spcAft>
            </a:pPr>
            <a:r>
              <a:rPr lang="nl-NL" sz="3000" i="1" dirty="0">
                <a:solidFill>
                  <a:srgbClr val="D8B835"/>
                </a:solidFill>
                <a:latin typeface="Arial"/>
                <a:cs typeface="+mn-cs"/>
              </a:rPr>
              <a:t>Profiel Dienstverlener</a:t>
            </a:r>
          </a:p>
          <a:p>
            <a:pPr lvl="0" defTabSz="914400" eaLnBrk="1" fontAlgn="auto" hangingPunct="1">
              <a:spcBef>
                <a:spcPct val="20000"/>
              </a:spcBef>
              <a:spcAft>
                <a:spcPts val="0"/>
              </a:spcAft>
            </a:pPr>
            <a:endParaRPr lang="nl-NL" sz="3000" i="1" dirty="0">
              <a:solidFill>
                <a:srgbClr val="D8B835"/>
              </a:solidFill>
              <a:latin typeface="Arial"/>
              <a:cs typeface="+mn-cs"/>
            </a:endParaRPr>
          </a:p>
          <a:p>
            <a:pPr lvl="0" defTabSz="914400" eaLnBrk="1" fontAlgn="auto" hangingPunct="1">
              <a:spcBef>
                <a:spcPct val="20000"/>
              </a:spcBef>
              <a:spcAft>
                <a:spcPts val="0"/>
              </a:spcAft>
            </a:pPr>
            <a:r>
              <a:rPr lang="nl-NL" sz="2600" i="1" dirty="0">
                <a:solidFill>
                  <a:srgbClr val="D8B835"/>
                </a:solidFill>
                <a:latin typeface="Arial"/>
                <a:cs typeface="+mn-cs"/>
              </a:rPr>
              <a:t>Een </a:t>
            </a:r>
            <a:r>
              <a:rPr lang="nl-NL" sz="2600" i="1" dirty="0">
                <a:solidFill>
                  <a:srgbClr val="00B0F0"/>
                </a:solidFill>
                <a:latin typeface="Arial"/>
                <a:cs typeface="+mn-cs"/>
              </a:rPr>
              <a:t>dienstverlener </a:t>
            </a:r>
            <a:r>
              <a:rPr lang="nl-NL" sz="2600" i="1" dirty="0">
                <a:solidFill>
                  <a:srgbClr val="D8B835"/>
                </a:solidFill>
                <a:latin typeface="Arial"/>
                <a:cs typeface="+mn-cs"/>
              </a:rPr>
              <a:t>heeft een </a:t>
            </a:r>
            <a:r>
              <a:rPr lang="nl-NL" sz="2600" i="1" dirty="0">
                <a:solidFill>
                  <a:srgbClr val="FF0000"/>
                </a:solidFill>
                <a:latin typeface="Arial"/>
                <a:cs typeface="+mn-cs"/>
              </a:rPr>
              <a:t>ondersteunende</a:t>
            </a:r>
            <a:r>
              <a:rPr lang="nl-NL" sz="2600" i="1" dirty="0">
                <a:solidFill>
                  <a:srgbClr val="D8B835"/>
                </a:solidFill>
                <a:latin typeface="Arial"/>
                <a:cs typeface="+mn-cs"/>
              </a:rPr>
              <a:t>, </a:t>
            </a:r>
            <a:r>
              <a:rPr lang="nl-NL" sz="2600" i="1" dirty="0">
                <a:solidFill>
                  <a:srgbClr val="00B0F0"/>
                </a:solidFill>
                <a:latin typeface="Arial"/>
                <a:cs typeface="+mn-cs"/>
              </a:rPr>
              <a:t>dienstverlenende</a:t>
            </a:r>
            <a:r>
              <a:rPr lang="nl-NL" sz="2600" i="1" dirty="0">
                <a:solidFill>
                  <a:srgbClr val="D8B835"/>
                </a:solidFill>
                <a:latin typeface="Arial"/>
                <a:cs typeface="+mn-cs"/>
              </a:rPr>
              <a:t> en </a:t>
            </a:r>
            <a:r>
              <a:rPr lang="nl-NL" sz="2600" i="1" dirty="0">
                <a:solidFill>
                  <a:srgbClr val="FFC000"/>
                </a:solidFill>
                <a:latin typeface="Arial"/>
                <a:cs typeface="+mn-cs"/>
              </a:rPr>
              <a:t>servicegerichte</a:t>
            </a:r>
            <a:r>
              <a:rPr lang="nl-NL" sz="2600" i="1" dirty="0">
                <a:solidFill>
                  <a:srgbClr val="D8B835"/>
                </a:solidFill>
                <a:latin typeface="Arial"/>
                <a:cs typeface="+mn-cs"/>
              </a:rPr>
              <a:t> houding.</a:t>
            </a:r>
            <a:br>
              <a:rPr lang="nl-NL" sz="2600" i="1" dirty="0">
                <a:solidFill>
                  <a:srgbClr val="D8B835"/>
                </a:solidFill>
                <a:latin typeface="Arial"/>
                <a:cs typeface="+mn-cs"/>
              </a:rPr>
            </a:br>
            <a:endParaRPr lang="nl-NL" sz="2600" i="1" dirty="0">
              <a:solidFill>
                <a:srgbClr val="D8B835"/>
              </a:solidFill>
              <a:latin typeface="Arial"/>
              <a:cs typeface="+mn-cs"/>
            </a:endParaRPr>
          </a:p>
          <a:p>
            <a:pPr lvl="0" defTabSz="914400" eaLnBrk="1" fontAlgn="auto" hangingPunct="1">
              <a:spcBef>
                <a:spcPct val="20000"/>
              </a:spcBef>
              <a:spcAft>
                <a:spcPts val="0"/>
              </a:spcAft>
            </a:pPr>
            <a:r>
              <a:rPr lang="nl-NL" sz="2600" i="1" dirty="0">
                <a:solidFill>
                  <a:srgbClr val="D8B835"/>
                </a:solidFill>
                <a:latin typeface="Arial"/>
                <a:cs typeface="+mn-cs"/>
              </a:rPr>
              <a:t>Houdt </a:t>
            </a:r>
            <a:r>
              <a:rPr lang="nl-NL" sz="2600" i="1" dirty="0">
                <a:solidFill>
                  <a:srgbClr val="FFC000"/>
                </a:solidFill>
                <a:latin typeface="Arial"/>
                <a:cs typeface="+mn-cs"/>
              </a:rPr>
              <a:t>rekening met </a:t>
            </a:r>
            <a:r>
              <a:rPr lang="nl-NL" sz="2600" i="1" dirty="0">
                <a:solidFill>
                  <a:srgbClr val="D8B835"/>
                </a:solidFill>
                <a:latin typeface="Arial"/>
                <a:cs typeface="+mn-cs"/>
              </a:rPr>
              <a:t>en speelt in op de </a:t>
            </a:r>
            <a:r>
              <a:rPr lang="nl-NL" sz="2600" i="1" dirty="0">
                <a:solidFill>
                  <a:srgbClr val="00B050"/>
                </a:solidFill>
                <a:latin typeface="Arial"/>
                <a:cs typeface="+mn-cs"/>
              </a:rPr>
              <a:t>behoefte en verwachtingen </a:t>
            </a:r>
            <a:r>
              <a:rPr lang="nl-NL" sz="2600" i="1" dirty="0">
                <a:solidFill>
                  <a:srgbClr val="D8B835"/>
                </a:solidFill>
                <a:latin typeface="Arial"/>
                <a:cs typeface="+mn-cs"/>
              </a:rPr>
              <a:t>van de klant. </a:t>
            </a:r>
            <a:br>
              <a:rPr lang="nl-NL" sz="2600" i="1" dirty="0">
                <a:solidFill>
                  <a:srgbClr val="D8B835"/>
                </a:solidFill>
                <a:latin typeface="Arial"/>
                <a:cs typeface="+mn-cs"/>
              </a:rPr>
            </a:br>
            <a:br>
              <a:rPr lang="nl-NL" sz="2600" i="1" dirty="0">
                <a:solidFill>
                  <a:srgbClr val="D8B835"/>
                </a:solidFill>
                <a:latin typeface="Arial"/>
                <a:cs typeface="+mn-cs"/>
              </a:rPr>
            </a:br>
            <a:r>
              <a:rPr lang="nl-NL" sz="2600" i="1" dirty="0">
                <a:solidFill>
                  <a:srgbClr val="D8B835"/>
                </a:solidFill>
                <a:latin typeface="Arial"/>
                <a:cs typeface="+mn-cs"/>
              </a:rPr>
              <a:t>Toont een </a:t>
            </a:r>
            <a:r>
              <a:rPr lang="nl-NL" sz="2600" i="1" dirty="0">
                <a:solidFill>
                  <a:srgbClr val="00B0F0"/>
                </a:solidFill>
                <a:latin typeface="Arial"/>
                <a:cs typeface="+mn-cs"/>
              </a:rPr>
              <a:t>sociale</a:t>
            </a:r>
            <a:r>
              <a:rPr lang="nl-NL" sz="2600" i="1" dirty="0">
                <a:solidFill>
                  <a:srgbClr val="FFFFFF">
                    <a:lumMod val="60000"/>
                    <a:lumOff val="40000"/>
                  </a:srgbClr>
                </a:solidFill>
                <a:latin typeface="Arial"/>
                <a:cs typeface="+mn-cs"/>
              </a:rPr>
              <a:t> </a:t>
            </a:r>
            <a:r>
              <a:rPr lang="nl-NL" sz="2600" i="1" dirty="0">
                <a:solidFill>
                  <a:srgbClr val="00B0F0"/>
                </a:solidFill>
                <a:latin typeface="Arial"/>
                <a:cs typeface="+mn-cs"/>
              </a:rPr>
              <a:t>en open </a:t>
            </a:r>
            <a:r>
              <a:rPr lang="nl-NL" sz="2600" i="1" dirty="0">
                <a:solidFill>
                  <a:srgbClr val="D8B835"/>
                </a:solidFill>
                <a:latin typeface="Arial"/>
                <a:cs typeface="+mn-cs"/>
              </a:rPr>
              <a:t>houding, is </a:t>
            </a:r>
            <a:r>
              <a:rPr lang="nl-NL" sz="2600" i="1" dirty="0">
                <a:solidFill>
                  <a:srgbClr val="000000"/>
                </a:solidFill>
                <a:latin typeface="Arial"/>
                <a:cs typeface="+mn-cs"/>
              </a:rPr>
              <a:t>alert en integer </a:t>
            </a:r>
            <a:r>
              <a:rPr lang="nl-NL" sz="2600" i="1" dirty="0">
                <a:solidFill>
                  <a:srgbClr val="D8B835"/>
                </a:solidFill>
                <a:latin typeface="Arial"/>
                <a:cs typeface="+mn-cs"/>
              </a:rPr>
              <a:t>en werkt volgens </a:t>
            </a:r>
            <a:r>
              <a:rPr lang="nl-NL" sz="2600" i="1" dirty="0">
                <a:solidFill>
                  <a:srgbClr val="FF0000"/>
                </a:solidFill>
                <a:latin typeface="Arial"/>
                <a:cs typeface="+mn-cs"/>
              </a:rPr>
              <a:t>richtlijnen en procedures</a:t>
            </a:r>
            <a:endParaRPr lang="nl-NL" sz="2600" i="1" dirty="0">
              <a:solidFill>
                <a:srgbClr val="D8B835"/>
              </a:solidFill>
              <a:latin typeface="Arial"/>
              <a:cs typeface="+mn-cs"/>
            </a:endParaRPr>
          </a:p>
        </p:txBody>
      </p:sp>
    </p:spTree>
    <p:extLst>
      <p:ext uri="{BB962C8B-B14F-4D97-AF65-F5344CB8AC3E}">
        <p14:creationId xmlns:p14="http://schemas.microsoft.com/office/powerpoint/2010/main" val="1004804494"/>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ande_powerpoint">
  <a:themeElements>
    <a:clrScheme name="Aangepast 1">
      <a:dk1>
        <a:srgbClr val="000000"/>
      </a:dk1>
      <a:lt1>
        <a:sysClr val="window" lastClr="FFFFFF"/>
      </a:lt1>
      <a:dk2>
        <a:srgbClr val="FFFFFF"/>
      </a:dk2>
      <a:lt2>
        <a:srgbClr val="EEECE1"/>
      </a:lt2>
      <a:accent1>
        <a:srgbClr val="D8B835"/>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B1401291EE074EBAA5C8FD43008698" ma:contentTypeVersion="4" ma:contentTypeDescription="Een nieuw document maken." ma:contentTypeScope="" ma:versionID="06152285f0dab73e0acf6fb7454d9302">
  <xsd:schema xmlns:xsd="http://www.w3.org/2001/XMLSchema" xmlns:xs="http://www.w3.org/2001/XMLSchema" xmlns:p="http://schemas.microsoft.com/office/2006/metadata/properties" xmlns:ns2="8a630333-fbf6-4a40-880e-ee561252a2c7" xmlns:ns3="a7e6c6e9-b6a8-4ffa-b686-31a947bf4a1e" targetNamespace="http://schemas.microsoft.com/office/2006/metadata/properties" ma:root="true" ma:fieldsID="6e5f4fbc59325517cf50bd10d2bce0f7" ns2:_="" ns3:_="">
    <xsd:import namespace="8a630333-fbf6-4a40-880e-ee561252a2c7"/>
    <xsd:import namespace="a7e6c6e9-b6a8-4ffa-b686-31a947bf4a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30333-fbf6-4a40-880e-ee561252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e6c6e9-b6a8-4ffa-b686-31a947bf4a1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1C4AA1-CBD9-46BB-A0E3-436EDB72A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30333-fbf6-4a40-880e-ee561252a2c7"/>
    <ds:schemaRef ds:uri="a7e6c6e9-b6a8-4ffa-b686-31a947bf4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FF3588-7F80-4457-AC58-4137F06459B1}">
  <ds:schemaRefs>
    <ds:schemaRef ds:uri="http://schemas.microsoft.com/sharepoint/v3/contenttype/forms"/>
  </ds:schemaRefs>
</ds:datastoreItem>
</file>

<file path=customXml/itemProps3.xml><?xml version="1.0" encoding="utf-8"?>
<ds:datastoreItem xmlns:ds="http://schemas.openxmlformats.org/officeDocument/2006/customXml" ds:itemID="{F036DC14-8ABF-413A-AEDD-090F4608474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752</TotalTime>
  <Words>937</Words>
  <Application>Microsoft Office PowerPoint</Application>
  <PresentationFormat>Breedbeeld</PresentationFormat>
  <Paragraphs>148</Paragraphs>
  <Slides>17</Slides>
  <Notes>6</Notes>
  <HiddenSlides>0</HiddenSlides>
  <MMClips>0</MMClip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Office-thema</vt:lpstr>
      <vt:lpstr>warande_powerpoint</vt:lpstr>
      <vt:lpstr>Office Theme</vt:lpstr>
      <vt:lpstr>PowerPoint-presentatie</vt:lpstr>
      <vt:lpstr>Uitleg opleiding </vt:lpstr>
      <vt:lpstr>PowerPoint-presentatie</vt:lpstr>
      <vt:lpstr>Opleidingsprogramma</vt:lpstr>
      <vt:lpstr>Jaarplanning en gesprekken op school</vt:lpstr>
      <vt:lpstr>Leermiddelen</vt:lpstr>
      <vt:lpstr>Digitaal Portfolio in Teams</vt:lpstr>
      <vt:lpstr>Examinering</vt:lpstr>
      <vt:lpstr>PowerPoint-presentatie</vt:lpstr>
      <vt:lpstr>PowerPoint-presentatie</vt:lpstr>
      <vt:lpstr>PowerPoint-presentatie</vt:lpstr>
      <vt:lpstr>PowerPoint-presentatie</vt:lpstr>
      <vt:lpstr>PowerPoint-presentatie</vt:lpstr>
      <vt:lpstr>Praktijk</vt:lpstr>
      <vt:lpstr>School</vt:lpstr>
      <vt:lpstr>Wanneer kun je starten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Attie Kruijsse</dc:creator>
  <cp:lastModifiedBy>Ellen van Dijk</cp:lastModifiedBy>
  <cp:revision>115</cp:revision>
  <cp:lastPrinted>2017-02-08T16:09:24Z</cp:lastPrinted>
  <dcterms:modified xsi:type="dcterms:W3CDTF">2022-03-31T11:27:05Z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0x010100E6B1401291EE074EBAA5C8FD43008698</vt:lpwstr>
  </property>
</Properties>
</file>